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40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256" r:id="rId2"/>
    <p:sldId id="279" r:id="rId3"/>
    <p:sldId id="285" r:id="rId4"/>
    <p:sldId id="274" r:id="rId5"/>
    <p:sldId id="271" r:id="rId6"/>
    <p:sldId id="286" r:id="rId7"/>
    <p:sldId id="282" r:id="rId8"/>
    <p:sldId id="275" r:id="rId9"/>
    <p:sldId id="283" r:id="rId10"/>
    <p:sldId id="277" r:id="rId11"/>
    <p:sldId id="284" r:id="rId12"/>
    <p:sldId id="272" r:id="rId13"/>
    <p:sldId id="300" r:id="rId14"/>
    <p:sldId id="287" r:id="rId15"/>
    <p:sldId id="288" r:id="rId16"/>
    <p:sldId id="289" r:id="rId17"/>
    <p:sldId id="281" r:id="rId18"/>
    <p:sldId id="290" r:id="rId19"/>
    <p:sldId id="292" r:id="rId20"/>
    <p:sldId id="293" r:id="rId21"/>
    <p:sldId id="302" r:id="rId22"/>
    <p:sldId id="294" r:id="rId23"/>
    <p:sldId id="295" r:id="rId24"/>
    <p:sldId id="303" r:id="rId25"/>
    <p:sldId id="296" r:id="rId26"/>
    <p:sldId id="301" r:id="rId27"/>
    <p:sldId id="297" r:id="rId28"/>
    <p:sldId id="291" r:id="rId29"/>
    <p:sldId id="298" r:id="rId30"/>
    <p:sldId id="278" r:id="rId31"/>
    <p:sldId id="266" r:id="rId32"/>
    <p:sldId id="299" r:id="rId33"/>
    <p:sldId id="304" r:id="rId34"/>
    <p:sldId id="309" r:id="rId35"/>
    <p:sldId id="305" r:id="rId36"/>
    <p:sldId id="306" r:id="rId37"/>
    <p:sldId id="307" r:id="rId38"/>
    <p:sldId id="308" r:id="rId39"/>
    <p:sldId id="310" r:id="rId40"/>
    <p:sldId id="311" r:id="rId41"/>
    <p:sldId id="312" r:id="rId42"/>
    <p:sldId id="313" r:id="rId43"/>
    <p:sldId id="314" r:id="rId44"/>
    <p:sldId id="315" r:id="rId45"/>
    <p:sldId id="259" r:id="rId46"/>
  </p:sldIdLst>
  <p:sldSz cx="12192000" cy="6858000"/>
  <p:notesSz cx="7010400" cy="92964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75" autoAdjust="0"/>
    <p:restoredTop sz="52768" autoAdjust="0"/>
  </p:normalViewPr>
  <p:slideViewPr>
    <p:cSldViewPr snapToGrid="0">
      <p:cViewPr varScale="1">
        <p:scale>
          <a:sx n="50" d="100"/>
          <a:sy n="50" d="100"/>
        </p:scale>
        <p:origin x="121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4911A6-65D8-4BCA-BFF3-73DD137B2D1D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E6840C-32DD-4083-887C-4291DAC20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9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12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 in the moment: engaging public library patrons when it matters most, by Deirdre Costello, Cathleen Keyser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Weave Journal of Library User Experience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https://quod.lib.umich.edu/w/weave/12535642.0001.404?view=text;rgn=main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baseline="0" dirty="0"/>
              <a:t>Does your library layout and design reflect who is using your library?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92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https://www.usability.gov/how-to-and-tools/resources/ucd-map.html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5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https://www.interaction-design.org/literature/article/customer-touchpoints-the-point-of-interaction-between-brands-businesses-products-and-customers  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76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Touchpoints</a:t>
            </a:r>
            <a:r>
              <a:rPr lang="en-US" baseline="0" dirty="0"/>
              <a:t> include the Physical layout of the library</a:t>
            </a:r>
          </a:p>
          <a:p>
            <a:r>
              <a:rPr lang="en-US" baseline="0" dirty="0"/>
              <a:t>Furniture (uncomfortable chairs)</a:t>
            </a:r>
          </a:p>
          <a:p>
            <a:r>
              <a:rPr lang="en-US" baseline="0" dirty="0"/>
              <a:t>Customer service (prompt, courteous)</a:t>
            </a:r>
          </a:p>
          <a:p>
            <a:r>
              <a:rPr lang="en-US" baseline="0" dirty="0"/>
              <a:t>Cleanliness of the library, </a:t>
            </a:r>
          </a:p>
          <a:p>
            <a:r>
              <a:rPr lang="en-US" baseline="0" dirty="0"/>
              <a:t>Bathroom-does it smell, is it adequately stocked with supplies </a:t>
            </a:r>
          </a:p>
          <a:p>
            <a:r>
              <a:rPr lang="en-US" baseline="0" dirty="0"/>
              <a:t>Temperature </a:t>
            </a:r>
          </a:p>
          <a:p>
            <a:r>
              <a:rPr lang="en-US" baseline="0" dirty="0"/>
              <a:t>Lighting</a:t>
            </a:r>
          </a:p>
          <a:p>
            <a:r>
              <a:rPr lang="en-US" baseline="0" dirty="0"/>
              <a:t>Sounds </a:t>
            </a:r>
          </a:p>
          <a:p>
            <a:r>
              <a:rPr lang="en-US" baseline="0" dirty="0"/>
              <a:t>Signage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99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The </a:t>
            </a:r>
            <a:r>
              <a:rPr lang="en-US" b="1" dirty="0"/>
              <a:t>book, Useful, Usable, Desirable: Applying User Experience Design To Your Library, written</a:t>
            </a:r>
            <a:r>
              <a:rPr lang="en-US" b="1" baseline="0" dirty="0"/>
              <a:t> by </a:t>
            </a:r>
            <a:endParaRPr lang="en-US" b="1" dirty="0"/>
          </a:p>
          <a:p>
            <a:r>
              <a:rPr lang="en-US" dirty="0"/>
              <a:t>Aaron Schmidt and Amanda Etches</a:t>
            </a:r>
            <a:r>
              <a:rPr lang="en-US" baseline="0" dirty="0"/>
              <a:t> is an excellent introduction in to this new methodology.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73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75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58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r>
              <a:rPr lang="en-US" dirty="0"/>
              <a:t>://www.businessdictionary.com/definition/attitudinal-data.html</a:t>
            </a:r>
          </a:p>
          <a:p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63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82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6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14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41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</a:t>
            </a:r>
            <a:r>
              <a:rPr lang="en-US" baseline="0" dirty="0"/>
              <a:t> the slide is an interview template freely available for download from the Service Design Toolkit.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36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85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48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50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</a:t>
            </a:r>
            <a:r>
              <a:rPr lang="en-US" dirty="0"/>
              <a:t>the slide are two examples</a:t>
            </a:r>
            <a:r>
              <a:rPr lang="en-US" baseline="0" dirty="0"/>
              <a:t> of journey maps.   The first one is from Robin O’Hanlon’s slide share presentation, Customer Journey Mapping for Libraries,  </a:t>
            </a:r>
            <a:r>
              <a:rPr lang="en-US" dirty="0"/>
              <a:t>https://www.slideshare.net/RobinOHanlon/customer-journey-mapping-for-libraries</a:t>
            </a:r>
          </a:p>
          <a:p>
            <a:endParaRPr lang="en-US" baseline="0" dirty="0"/>
          </a:p>
          <a:p>
            <a:r>
              <a:rPr lang="en-US" baseline="0" dirty="0"/>
              <a:t>The other is from the National Library of New Zealand's Journey Mapping for school library design websites.  </a:t>
            </a:r>
          </a:p>
          <a:p>
            <a:r>
              <a:rPr lang="en-US" dirty="0" smtClean="0"/>
              <a:t>https</a:t>
            </a:r>
            <a:r>
              <a:rPr lang="en-US" dirty="0"/>
              <a:t>://natlib.govt.nz/schools/school-libraries/leading-and-managing/managing-your-school-library/evidence-based-school-library-practice/journey-mapping-for-school-library-design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24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journey</a:t>
            </a:r>
            <a:r>
              <a:rPr lang="en-US" baseline="0" dirty="0"/>
              <a:t> map example on the slide comes from the </a:t>
            </a:r>
            <a:r>
              <a:rPr lang="en-US" b="1" baseline="0" dirty="0"/>
              <a:t>How to use customer journey mapping to guide your content strategy</a:t>
            </a:r>
            <a:r>
              <a:rPr lang="en-US" baseline="0" dirty="0"/>
              <a:t> post, on the HummingBuzz Copywriting and digital marketing blog. </a:t>
            </a:r>
          </a:p>
          <a:p>
            <a:endParaRPr lang="en-US" baseline="0" dirty="0"/>
          </a:p>
          <a:p>
            <a:r>
              <a:rPr lang="en-US" baseline="0" dirty="0"/>
              <a:t>Michaels’ journey map clearly shows several pain points Michael experienced which ultimately led him to give up his search for tax information from the IRS.gov website. 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https://hummingbuzz.com.au/customer-journey-mapping-guide-content-strategy/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68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https://www.quora.com/What-is-usability-testing</a:t>
            </a:r>
          </a:p>
          <a:p>
            <a:r>
              <a:rPr lang="en-US" dirty="0" smtClean="0"/>
              <a:t>Jenny</a:t>
            </a:r>
            <a:r>
              <a:rPr lang="en-US" baseline="0" dirty="0" smtClean="0"/>
              <a:t> </a:t>
            </a:r>
            <a:r>
              <a:rPr lang="en-US" baseline="0" dirty="0"/>
              <a:t>Todavchych, Product Manager EasyQA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26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86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8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40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81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39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</a:t>
            </a:r>
            <a:r>
              <a:rPr lang="en-US" baseline="0" dirty="0"/>
              <a:t>example on the slide is from the Unitid website and demonstrates how shape and color can influence users behavior.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07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five-second test is </a:t>
            </a:r>
            <a:r>
              <a:rPr lang="en-US" dirty="0" smtClean="0"/>
              <a:t>where</a:t>
            </a:r>
            <a:r>
              <a:rPr lang="en-US" baseline="0" dirty="0" smtClean="0"/>
              <a:t> </a:t>
            </a:r>
            <a:r>
              <a:rPr lang="en-US" baseline="0" dirty="0"/>
              <a:t>you show testers a webpage for five seconds.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506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37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06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07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52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341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6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099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32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895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8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7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2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Photo shows how the Wasilla Public Library’s collections are located in the center</a:t>
            </a:r>
            <a:r>
              <a:rPr lang="en-US" baseline="0" dirty="0" smtClean="0"/>
              <a:t> of the building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1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8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840C-32DD-4083-887C-4291DAC207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4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218" y="657751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65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9113" indent="-519113">
              <a:buFontTx/>
              <a:buBlip>
                <a:blip r:embed="rId2"/>
              </a:buBlip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027113" indent="-431800">
              <a:buFontTx/>
              <a:buBlip>
                <a:blip r:embed="rId2"/>
              </a:buBlip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433513" indent="-395288">
              <a:buFontTx/>
              <a:buBlip>
                <a:blip r:embed="rId2"/>
              </a:buBlip>
              <a:tabLst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858838" indent="-292100">
              <a:buFontTx/>
              <a:buBlip>
                <a:blip r:embed="rId2"/>
              </a:buBlip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033463" indent="-284163">
              <a:buFontTx/>
              <a:buBlip>
                <a:blip r:embed="rId2"/>
              </a:buBlip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7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6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 marL="571500" marR="0" indent="-5715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43232"/>
              </a:buClr>
              <a:buSzPct val="100000"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52538" marR="0" indent="-676275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343232"/>
              </a:buClr>
              <a:buSzTx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771650" marR="0" indent="-519113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343232"/>
              </a:buClr>
              <a:buSzTx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4323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8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71500" marR="0" lvl="1" indent="-5715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4323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8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571500" marR="0" lvl="2" indent="-5715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4323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8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lnSpc>
                <a:spcPts val="4200"/>
              </a:lnSpc>
              <a:defRPr/>
            </a:lvl1pPr>
            <a:lvl2pPr>
              <a:lnSpc>
                <a:spcPts val="4200"/>
              </a:lnSpc>
              <a:defRPr/>
            </a:lvl2pPr>
            <a:lvl3pPr>
              <a:lnSpc>
                <a:spcPts val="42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lnSpc>
                <a:spcPts val="4200"/>
              </a:lnSpc>
              <a:defRPr/>
            </a:lvl1pPr>
            <a:lvl2pPr>
              <a:lnSpc>
                <a:spcPts val="4200"/>
              </a:lnSpc>
              <a:defRPr/>
            </a:lvl2pPr>
            <a:lvl3pPr>
              <a:lnSpc>
                <a:spcPts val="42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0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400"/>
            <a:ext cx="3200400" cy="3104804"/>
          </a:xfrm>
        </p:spPr>
        <p:txBody>
          <a:bodyPr lIns="91440" rIns="9144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CFE33F-2E48-4198-AA57-1440D59652E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F1C14-9FFF-4DD9-A7F0-56A7048BE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6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CFE33F-2E48-4198-AA57-1440D59652E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3F1C14-9FFF-4DD9-A7F0-56A7048BEAC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68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lnSpc>
          <a:spcPct val="15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Blip>
          <a:blip r:embed="rId10"/>
        </a:buBlip>
        <a:defRPr sz="4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1252538" indent="-676275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Blip>
          <a:blip r:embed="rId10"/>
        </a:buBlip>
        <a:defRPr sz="3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771650" indent="-519113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Blip>
          <a:blip r:embed="rId10"/>
        </a:buBlip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4" Type="http://schemas.openxmlformats.org/officeDocument/2006/relationships/hyperlink" Target="https://www.archdaily.com/11651/seattle-central-library-oma-lm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.co.uk/life-style/design/how-architecture-uses-space-light-and-material-to-affect-your-mood-american-institute-arc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cilibraries.com/tag/public-library-design-best-practic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article/customer-touchpoints-the-point-of-interaction-between-brands-businesses-products-and-customer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usinessdictionary.com/definition/attitudinal-data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icedesigntoolkit.org/downloads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lideshare.net/RobinOHanlon/customer-journey-mapping-for-libraries" TargetMode="External"/><Relationship Id="rId4" Type="http://schemas.openxmlformats.org/officeDocument/2006/relationships/hyperlink" Target="http://people.ischool.berkeley.edu/~sophia.lay/01-portfolio/index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hummingbuzz.com.au/customer-journey-mapping-guide-content-strategy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olutionsiq.com/resource/blog-post/what-is-an-empathy-map/" TargetMode="External"/><Relationship Id="rId4" Type="http://schemas.openxmlformats.org/officeDocument/2006/relationships/hyperlink" Target="http://www.interaction-design.org/literature/article/personas-why-and-how-you-should-use-the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oagworld.com/usability/adapting-empathy-maps-for-ux-design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unitid.nl/english/introduction-to-ab-testing-and-5-test-example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bility.gov/how-to-and-tools/resources/ucd-map.html" TargetMode="External"/><Relationship Id="rId2" Type="http://schemas.openxmlformats.org/officeDocument/2006/relationships/hyperlink" Target="https://natlib.govt.nz/schools/school-libraries/leading-and-managing/managing-your-school-library/evidence-based-school-library-practice/journey-mapping-for-school-library-design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hyperlink" Target="http://library.alaska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Techniques for Enhancing User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218" y="4455621"/>
            <a:ext cx="10058400" cy="114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July 12, 2018</a:t>
            </a:r>
          </a:p>
        </p:txBody>
      </p:sp>
      <p:pic>
        <p:nvPicPr>
          <p:cNvPr id="4" name="Picture 3" descr="Alaska State Libraries, Archives, &amp; Museums" title="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60" y="753378"/>
            <a:ext cx="1743006" cy="1705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26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95" y="208547"/>
            <a:ext cx="10058400" cy="793031"/>
          </a:xfrm>
        </p:spPr>
        <p:txBody>
          <a:bodyPr/>
          <a:lstStyle/>
          <a:p>
            <a:r>
              <a:rPr lang="en-US" dirty="0"/>
              <a:t>Who is using the public library? </a:t>
            </a:r>
          </a:p>
        </p:txBody>
      </p:sp>
      <p:pic>
        <p:nvPicPr>
          <p:cNvPr id="3" name="Picture 2" descr="Graphic showing the levels of library engagment amongst various age groups. " title="Figure 1  When do your patrons engage with the library graphic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49194"/>
            <a:ext cx="10170695" cy="5440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75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User-Centered Design Process Map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055165"/>
            <a:ext cx="2723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Used in website development</a:t>
            </a:r>
          </a:p>
        </p:txBody>
      </p:sp>
      <p:pic>
        <p:nvPicPr>
          <p:cNvPr id="3" name="Picture 2" descr="Graphic showing the stages of the user centered design process and the various research methods and tools used during each of the stage.  " title="Step by Step Usability Guide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165" y="0"/>
            <a:ext cx="7957176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69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124" y="2403928"/>
            <a:ext cx="10208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point of contact or interaction (including encounters where there is no physical interaction) that </a:t>
            </a:r>
            <a:r>
              <a:rPr lang="en-US" sz="3200" dirty="0"/>
              <a:t>might</a:t>
            </a:r>
            <a:r>
              <a:rPr lang="en-US" sz="2800" dirty="0"/>
              <a:t> alter the way that a customer feels about your product, brand, business or service.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50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Touchpoint examples</a:t>
            </a:r>
          </a:p>
        </p:txBody>
      </p:sp>
      <p:pic>
        <p:nvPicPr>
          <p:cNvPr id="9" name="Picture 8" descr="Photograph of the inside of the Cantwell library highlighting the furniture arrangement" title="Inside the Cantwell Library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5" y="22498"/>
            <a:ext cx="8085826" cy="683550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Physical layout</a:t>
            </a:r>
          </a:p>
          <a:p>
            <a:r>
              <a:rPr lang="en-US" dirty="0"/>
              <a:t>Furniture</a:t>
            </a:r>
          </a:p>
          <a:p>
            <a:r>
              <a:rPr lang="en-US" dirty="0"/>
              <a:t>Cleanliness</a:t>
            </a:r>
          </a:p>
          <a:p>
            <a:r>
              <a:rPr lang="en-US" dirty="0"/>
              <a:t>Temperature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67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1F9ABD-28E4-4377-B12C-9DF51EDD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 (UX) for Libraries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CDD0B-BB25-4813-B0FD-F4805C88C998}"/>
              </a:ext>
            </a:extLst>
          </p:cNvPr>
          <p:cNvSpPr txBox="1"/>
          <p:nvPr/>
        </p:nvSpPr>
        <p:spPr>
          <a:xfrm>
            <a:off x="2027583" y="2305878"/>
            <a:ext cx="4068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Desirable</a:t>
            </a:r>
          </a:p>
        </p:txBody>
      </p:sp>
      <p:pic>
        <p:nvPicPr>
          <p:cNvPr id="3" name="Picture 2" descr="Photograph of the book cover for Useful, Usable, Desirable Applying User Experience Design to Your Library " title="Useful, Usable Desireable Applying user experience design to your library book cover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430" y="1945909"/>
            <a:ext cx="2823836" cy="422858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501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92809-5AF4-462F-99A7-A4CDE1EB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Four Principles of Good Library User Experience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66D95-2CF7-470E-8768-6678D9AF3C03}"/>
              </a:ext>
            </a:extLst>
          </p:cNvPr>
          <p:cNvSpPr txBox="1"/>
          <p:nvPr/>
        </p:nvSpPr>
        <p:spPr>
          <a:xfrm>
            <a:off x="1097280" y="2186609"/>
            <a:ext cx="1005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You Are Not Your User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3200" dirty="0"/>
              <a:t>2. The User Is Not Broken</a:t>
            </a:r>
          </a:p>
          <a:p>
            <a:endParaRPr lang="en-US" sz="3200" dirty="0"/>
          </a:p>
          <a:p>
            <a:r>
              <a:rPr lang="en-US" sz="3200" dirty="0"/>
              <a:t>3. Requires Research </a:t>
            </a:r>
          </a:p>
          <a:p>
            <a:endParaRPr lang="en-US" sz="3200" dirty="0"/>
          </a:p>
          <a:p>
            <a:r>
              <a:rPr lang="en-US" sz="3200" dirty="0"/>
              <a:t>4. Requires Empathy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96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1E8B-FBBF-4344-8781-A3CE0EC0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Four Principles of Good Library User Experience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3858F-7672-4045-A522-4AA1658335EA}"/>
              </a:ext>
            </a:extLst>
          </p:cNvPr>
          <p:cNvSpPr txBox="1"/>
          <p:nvPr/>
        </p:nvSpPr>
        <p:spPr>
          <a:xfrm>
            <a:off x="1097280" y="2325757"/>
            <a:ext cx="10274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5. Must Be Easy Before It Can Be Interesting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/>
              <a:t>6. Is Universal </a:t>
            </a:r>
          </a:p>
          <a:p>
            <a:endParaRPr lang="en-US" sz="3200" dirty="0"/>
          </a:p>
          <a:p>
            <a:r>
              <a:rPr lang="en-US" sz="3200" dirty="0"/>
              <a:t>7. Is Intentional </a:t>
            </a:r>
          </a:p>
          <a:p>
            <a:endParaRPr lang="en-US" sz="3200" dirty="0"/>
          </a:p>
          <a:p>
            <a:r>
              <a:rPr lang="en-US" sz="3200" dirty="0"/>
              <a:t>8. Is Holistic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11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Attitudinal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CC9EE-9C3F-424C-81D6-F393A5D60EA7}"/>
              </a:ext>
            </a:extLst>
          </p:cNvPr>
          <p:cNvSpPr txBox="1"/>
          <p:nvPr/>
        </p:nvSpPr>
        <p:spPr>
          <a:xfrm>
            <a:off x="4313583" y="125233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Designed to measure how a consumer “feels” about something.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Focus groups </a:t>
            </a:r>
          </a:p>
          <a:p>
            <a:r>
              <a:rPr lang="en-US" dirty="0"/>
              <a:t>Interviews </a:t>
            </a:r>
          </a:p>
          <a:p>
            <a:r>
              <a:rPr lang="en-US" dirty="0"/>
              <a:t>Surveys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35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D102B-DDDA-4AD8-BB11-3CCD36B1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463D7-4355-4D3C-A77D-43A18AFAD598}"/>
              </a:ext>
            </a:extLst>
          </p:cNvPr>
          <p:cNvSpPr txBox="1"/>
          <p:nvPr/>
        </p:nvSpPr>
        <p:spPr>
          <a:xfrm>
            <a:off x="4512365" y="1033670"/>
            <a:ext cx="6619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Behavioral data refers to information produced as a result of actions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1BF5E-06DF-4548-B0BE-C065B88AE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Contextual Inquiry</a:t>
            </a:r>
          </a:p>
          <a:p>
            <a:r>
              <a:rPr lang="en-US" dirty="0"/>
              <a:t>Journey Mapping</a:t>
            </a:r>
          </a:p>
          <a:p>
            <a:r>
              <a:rPr lang="en-US" dirty="0"/>
              <a:t>Usability Testing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948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</a:t>
            </a:r>
          </a:p>
        </p:txBody>
      </p:sp>
      <p:pic>
        <p:nvPicPr>
          <p:cNvPr id="6" name="Picture 5" descr="Image of a person holding a magnifying glass up to group of people." title="Focus grou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09" y="2134947"/>
            <a:ext cx="6096000" cy="3933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420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Reimagining and re-envisioning the public library</a:t>
            </a:r>
          </a:p>
        </p:txBody>
      </p:sp>
      <p:pic>
        <p:nvPicPr>
          <p:cNvPr id="5" name="Picture 4" descr="Book cover Rising to the Challenge: Re-Envisioning Public Libraries" title="Rising to the Challenge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68" y="1974732"/>
            <a:ext cx="3189112" cy="429452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28913" y="2365513"/>
            <a:ext cx="5267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Platform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774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pic>
        <p:nvPicPr>
          <p:cNvPr id="3" name="Picture 2" descr="Photograph of two women shaking hands and getting ready to have a chat. " title="Intervie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37" y="2191111"/>
            <a:ext cx="5313546" cy="3536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947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template </a:t>
            </a:r>
          </a:p>
        </p:txBody>
      </p:sp>
      <p:pic>
        <p:nvPicPr>
          <p:cNvPr id="3" name="Picture 2" descr="Screen shot of User Insights Interview template. " title="Interview templa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438" y="0"/>
            <a:ext cx="7999562" cy="671135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0770" y="3200400"/>
            <a:ext cx="3864634" cy="3104804"/>
          </a:xfrm>
        </p:spPr>
        <p:txBody>
          <a:bodyPr/>
          <a:lstStyle/>
          <a:p>
            <a:r>
              <a:rPr lang="en-US" dirty="0"/>
              <a:t>Service.designtoolkit.org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48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</a:t>
            </a:r>
          </a:p>
        </p:txBody>
      </p:sp>
      <p:pic>
        <p:nvPicPr>
          <p:cNvPr id="3" name="Picture 2" descr="Graphic of a finger selecting a happy face from a row of neutral, happy or sad faces." title="Survey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90" y="2404522"/>
            <a:ext cx="6096000" cy="3705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477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Inquiry</a:t>
            </a:r>
          </a:p>
        </p:txBody>
      </p:sp>
      <p:pic>
        <p:nvPicPr>
          <p:cNvPr id="5" name="Picture 4" descr="Photograph of a grandmother sitting down and readign to two young boys. " title="Contextual Inquir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16" y="1921534"/>
            <a:ext cx="7196347" cy="4047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104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Inquiry-example</a:t>
            </a:r>
          </a:p>
        </p:txBody>
      </p:sp>
      <p:pic>
        <p:nvPicPr>
          <p:cNvPr id="3" name="Picture 2" descr="Screen shot of the results of six contexual inquiries. " title="Contextual Inquiry exam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829" y="1789586"/>
            <a:ext cx="7946654" cy="414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3829" y="5937086"/>
            <a:ext cx="1075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Created by Sophia Lay</a:t>
            </a:r>
          </a:p>
          <a:p>
            <a:r>
              <a:rPr lang="en-US" sz="2800" dirty="0"/>
              <a:t>http://people.ischool.berkeley.edu/~sophia.lay/01-portfolio/index.html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60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Mapping-template examples</a:t>
            </a:r>
          </a:p>
        </p:txBody>
      </p:sp>
      <p:pic>
        <p:nvPicPr>
          <p:cNvPr id="4" name="Picture 3" descr="Screen shot of a simple journey mapping template created by Robin O'Hanlon" title="St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5" y="1962928"/>
            <a:ext cx="4232120" cy="3660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505" y="5822792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Customer Journey Mapping for Libraries </a:t>
            </a:r>
          </a:p>
        </p:txBody>
      </p:sp>
      <p:pic>
        <p:nvPicPr>
          <p:cNvPr id="5" name="Picture 4" descr="Screen shot a more advanced journey mapping template created by the National Library of New Zealand" title="Service to Schools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785" y="1947629"/>
            <a:ext cx="5949139" cy="4141948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82784" y="6299846"/>
            <a:ext cx="531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National Library New Zealand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26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378" y="594359"/>
            <a:ext cx="3834520" cy="1786532"/>
          </a:xfrm>
        </p:spPr>
        <p:txBody>
          <a:bodyPr/>
          <a:lstStyle/>
          <a:p>
            <a:r>
              <a:rPr lang="en-US" dirty="0"/>
              <a:t>Journey Map-example</a:t>
            </a:r>
          </a:p>
        </p:txBody>
      </p:sp>
      <p:pic>
        <p:nvPicPr>
          <p:cNvPr id="8" name="Picture 7" descr="Screen shot a completed journey map describing the steps invovled in trying to obtain tax information from the IRS.gov website. " title="Michael's Journey Ma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865" y="225616"/>
            <a:ext cx="7727972" cy="625831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41163" y="2644349"/>
            <a:ext cx="3493698" cy="3665521"/>
          </a:xfrm>
        </p:spPr>
        <p:txBody>
          <a:bodyPr>
            <a:norm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Purpose</a:t>
            </a:r>
          </a:p>
          <a:p>
            <a:r>
              <a:rPr lang="en-US" dirty="0"/>
              <a:t>Stages of Journey</a:t>
            </a:r>
          </a:p>
          <a:p>
            <a:r>
              <a:rPr lang="en-US" dirty="0"/>
              <a:t>Activities</a:t>
            </a:r>
          </a:p>
          <a:p>
            <a:r>
              <a:rPr lang="en-US" dirty="0"/>
              <a:t>Feelings (Pain points)</a:t>
            </a:r>
          </a:p>
          <a:p>
            <a:r>
              <a:rPr lang="en-US" dirty="0"/>
              <a:t>Opportunities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426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Testing </a:t>
            </a:r>
          </a:p>
        </p:txBody>
      </p:sp>
      <p:pic>
        <p:nvPicPr>
          <p:cNvPr id="3" name="Picture 2" descr="Screen shot with text and a pencil drawing. &#10;The text reads, Usability Testing. Real users doing real tasks. Prototypes of live products. Observed, not guided. &#10;&#10;The pencil drawing is of two men sitting in front of a computer. One man asks, &quot;So what would you do next?  The other man replies, &quot;I think I'd click here...&quot; " title="Usability Testing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841512"/>
            <a:ext cx="7265940" cy="39291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43042A-6E56-49AD-ACB6-B10429CD2C59}"/>
              </a:ext>
            </a:extLst>
          </p:cNvPr>
          <p:cNvSpPr/>
          <p:nvPr/>
        </p:nvSpPr>
        <p:spPr>
          <a:xfrm>
            <a:off x="1097280" y="5874833"/>
            <a:ext cx="7423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https://www.quora.com/What-is-usability-testing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9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045-7248-4FB8-BC91-B7E07132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Research Techniques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AB4C-1A43-41E0-8F37-14F245ABB2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Personas</a:t>
            </a:r>
          </a:p>
          <a:p>
            <a:r>
              <a:rPr lang="en-US" dirty="0"/>
              <a:t>Empathy Maps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6A00F-4C43-4E64-8A82-82E47FCA90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A/B Testing</a:t>
            </a:r>
          </a:p>
          <a:p>
            <a:r>
              <a:rPr lang="en-US" dirty="0"/>
              <a:t>Five-Second Tests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026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96" y="198921"/>
            <a:ext cx="3200400" cy="1083733"/>
          </a:xfrm>
        </p:spPr>
        <p:txBody>
          <a:bodyPr/>
          <a:lstStyle/>
          <a:p>
            <a:r>
              <a:rPr lang="en-US" dirty="0"/>
              <a:t>Personas</a:t>
            </a:r>
          </a:p>
        </p:txBody>
      </p:sp>
      <p:pic>
        <p:nvPicPr>
          <p:cNvPr id="8" name="Picture 7" descr="Photograph of a woman blowing a bubble." title="Persona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6" y="1442272"/>
            <a:ext cx="3021667" cy="2682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96" y="4284001"/>
            <a:ext cx="36982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Caitlin </a:t>
            </a:r>
          </a:p>
          <a:p>
            <a:r>
              <a:rPr lang="en-US" sz="2800" dirty="0"/>
              <a:t>Part-time barista</a:t>
            </a:r>
          </a:p>
          <a:p>
            <a:r>
              <a:rPr lang="en-US" sz="2800" dirty="0"/>
              <a:t>20 years old</a:t>
            </a:r>
          </a:p>
          <a:p>
            <a:r>
              <a:rPr lang="en-US" sz="2800" dirty="0"/>
              <a:t>Lives with her parents</a:t>
            </a:r>
          </a:p>
          <a:p>
            <a:endParaRPr lang="en-US" dirty="0"/>
          </a:p>
        </p:txBody>
      </p:sp>
      <p:pic>
        <p:nvPicPr>
          <p:cNvPr id="5" name="Picture 4" descr="Screen shot of a personas template " title="Personas 3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001" y="1"/>
            <a:ext cx="4519611" cy="637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0611DD-92AD-4593-AAC3-39E5D79038E0}"/>
              </a:ext>
            </a:extLst>
          </p:cNvPr>
          <p:cNvSpPr/>
          <p:nvPr/>
        </p:nvSpPr>
        <p:spPr>
          <a:xfrm>
            <a:off x="4175001" y="6331379"/>
            <a:ext cx="3961405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3200"/>
              </a:lnSpc>
              <a:spcBef>
                <a:spcPts val="1200"/>
              </a:spcBef>
              <a:spcAft>
                <a:spcPts val="200"/>
              </a:spcAft>
              <a:buClr>
                <a:srgbClr val="343232"/>
              </a:buClr>
              <a:buSzPct val="100000"/>
            </a:pPr>
            <a:r>
              <a:rPr lang="en-US" sz="2800" b="1" dirty="0"/>
              <a:t>Service.designtoolkit.org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20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3178" y="550836"/>
            <a:ext cx="10604269" cy="3807527"/>
          </a:xfrm>
        </p:spPr>
        <p:txBody>
          <a:bodyPr>
            <a:normAutofit/>
          </a:bodyPr>
          <a:lstStyle/>
          <a:p>
            <a:r>
              <a:rPr lang="en-US" sz="4000" dirty="0"/>
              <a:t>“The library is first and foremost a place…a place that promotes development in society. It is a family room of a community. That’s the vision, that’s the future. ”</a:t>
            </a:r>
            <a:br>
              <a:rPr lang="en-US" sz="40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3100" dirty="0"/>
              <a:t>Aljtar Badshad</a:t>
            </a:r>
            <a:br>
              <a:rPr lang="en-US" sz="3100" dirty="0"/>
            </a:br>
            <a:r>
              <a:rPr lang="en-US" sz="3100" dirty="0"/>
              <a:t>Rising to the Challenge: Re-Envisioning Public Libraries, pg.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130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 Map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Screen shot of an empathy map template created by David Gray. " title="Empathy Ma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433" y="108070"/>
            <a:ext cx="7140391" cy="55445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Originally created by David Gray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E65009-A230-4B51-BAB6-87572FE01AD8}"/>
              </a:ext>
            </a:extLst>
          </p:cNvPr>
          <p:cNvSpPr/>
          <p:nvPr/>
        </p:nvSpPr>
        <p:spPr>
          <a:xfrm>
            <a:off x="4156364" y="5658873"/>
            <a:ext cx="7913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www.solutionsiq.com/resource/blog-post/what-is-an-empathy-map/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709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680359"/>
            <a:ext cx="3200400" cy="2286000"/>
          </a:xfrm>
        </p:spPr>
        <p:txBody>
          <a:bodyPr/>
          <a:lstStyle/>
          <a:p>
            <a:r>
              <a:rPr lang="en-US" dirty="0"/>
              <a:t>Empathy maps</a:t>
            </a:r>
          </a:p>
        </p:txBody>
      </p:sp>
      <p:pic>
        <p:nvPicPr>
          <p:cNvPr id="7" name="Picture 6" descr="Screen shot of a modified empathy map created by Paul Boag" title="Modified Empathy Ma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032" y="160421"/>
            <a:ext cx="7988967" cy="53132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756" y="3200400"/>
            <a:ext cx="3491346" cy="3104804"/>
          </a:xfrm>
        </p:spPr>
        <p:txBody>
          <a:bodyPr/>
          <a:lstStyle/>
          <a:p>
            <a:r>
              <a:rPr lang="en-US" dirty="0"/>
              <a:t>Created by Paul </a:t>
            </a:r>
            <a:r>
              <a:rPr lang="en-US" dirty="0" err="1"/>
              <a:t>Boag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66D826-27E6-4BE8-9651-BDC65A1501E8}"/>
              </a:ext>
            </a:extLst>
          </p:cNvPr>
          <p:cNvSpPr/>
          <p:nvPr/>
        </p:nvSpPr>
        <p:spPr>
          <a:xfrm>
            <a:off x="4203032" y="5766938"/>
            <a:ext cx="7800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https://boagworld.com/usability/adapting-empathy-maps-for-ux-design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257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A/B Testing </a:t>
            </a:r>
          </a:p>
        </p:txBody>
      </p:sp>
      <p:pic>
        <p:nvPicPr>
          <p:cNvPr id="3" name="Picture 2" descr="Screen shot of a an example of A/B Testing with a two versions of a portion of a webpage. " title="A/B Testing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0" y="1964736"/>
            <a:ext cx="7028611" cy="41243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DB36F7-C7EE-481A-A336-8C8C9B96C89D}"/>
              </a:ext>
            </a:extLst>
          </p:cNvPr>
          <p:cNvSpPr/>
          <p:nvPr/>
        </p:nvSpPr>
        <p:spPr>
          <a:xfrm>
            <a:off x="415637" y="6334780"/>
            <a:ext cx="11022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https://unitid.nl/english/introduction-to-ab-testing-and-5-test-examples/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85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59"/>
            <a:ext cx="3657600" cy="2286000"/>
          </a:xfrm>
        </p:spPr>
        <p:txBody>
          <a:bodyPr/>
          <a:lstStyle/>
          <a:p>
            <a:r>
              <a:rPr lang="en-US" dirty="0"/>
              <a:t>Five-Second Test </a:t>
            </a:r>
          </a:p>
        </p:txBody>
      </p:sp>
      <p:pic>
        <p:nvPicPr>
          <p:cNvPr id="3" name="Picture 2" descr="Screen shot of the Free books for Alaska webpage " title="Five Second Test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194" y="0"/>
            <a:ext cx="8281806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3200400"/>
            <a:ext cx="3901440" cy="3104804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ooks.alaska.gov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969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ask them to recall what they remember about the page.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21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Does your library furniture support users needs? </a:t>
            </a:r>
          </a:p>
        </p:txBody>
      </p:sp>
      <p:pic>
        <p:nvPicPr>
          <p:cNvPr id="11" name="Picture 10" descr="Photograph of the interior of the Ninilchik Public Library. " title="Example 1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2" y="0"/>
            <a:ext cx="7801802" cy="5244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6172" y="5473005"/>
            <a:ext cx="7541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Research Methods: </a:t>
            </a:r>
          </a:p>
          <a:p>
            <a:r>
              <a:rPr lang="en-US" sz="2800" dirty="0"/>
              <a:t>Contextual Inquiry</a:t>
            </a:r>
          </a:p>
          <a:p>
            <a:r>
              <a:rPr lang="en-US" sz="2800" dirty="0"/>
              <a:t>Survey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116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Do you think this physical desk looks approachable and friendly? </a:t>
            </a:r>
          </a:p>
          <a:p>
            <a:endParaRPr lang="en-US" dirty="0"/>
          </a:p>
          <a:p>
            <a:r>
              <a:rPr lang="en-US" dirty="0"/>
              <a:t>Yes          No</a:t>
            </a:r>
          </a:p>
        </p:txBody>
      </p:sp>
      <p:pic>
        <p:nvPicPr>
          <p:cNvPr id="5" name="Picture 4" descr="Photograph from the 1960's of a male librarian sitting at a large reference desk.  " title="Exampl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394" y="0"/>
            <a:ext cx="8045605" cy="5331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1861" y="5331449"/>
            <a:ext cx="7774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Library reference desk, 1960s. </a:t>
            </a:r>
            <a:r>
              <a:rPr lang="en-US" sz="2800" i="1" dirty="0"/>
              <a:t>University Archives and Special Collections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009B7A-C125-4AAD-83DA-41CB0ED9827C}"/>
              </a:ext>
            </a:extLst>
          </p:cNvPr>
          <p:cNvSpPr/>
          <p:nvPr/>
        </p:nvSpPr>
        <p:spPr>
          <a:xfrm>
            <a:off x="4281862" y="6271522"/>
            <a:ext cx="784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http://www.library.fullerton.edu/about/history.php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616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075" y="3200400"/>
            <a:ext cx="3671281" cy="3104804"/>
          </a:xfrm>
        </p:spPr>
        <p:txBody>
          <a:bodyPr/>
          <a:lstStyle/>
          <a:p>
            <a:r>
              <a:rPr lang="en-US" dirty="0"/>
              <a:t>Can a 1</a:t>
            </a:r>
            <a:r>
              <a:rPr lang="en-US" baseline="30000" dirty="0"/>
              <a:t>st</a:t>
            </a:r>
            <a:r>
              <a:rPr lang="en-US" dirty="0"/>
              <a:t> time visitor easily locate all the areas of your library?</a:t>
            </a:r>
          </a:p>
        </p:txBody>
      </p:sp>
      <p:pic>
        <p:nvPicPr>
          <p:cNvPr id="6" name="Picture 5" descr="Graphic of a large question mark. " title="Examp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07" y="432757"/>
            <a:ext cx="3438525" cy="6103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666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478364"/>
            <a:ext cx="10058400" cy="1060059"/>
          </a:xfrm>
        </p:spPr>
        <p:txBody>
          <a:bodyPr/>
          <a:lstStyle/>
          <a:p>
            <a:r>
              <a:rPr lang="en-US" dirty="0"/>
              <a:t>Sources 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35" y="1978431"/>
            <a:ext cx="120756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Garmer, A.K. </a:t>
            </a:r>
            <a:r>
              <a:rPr lang="en-US" sz="2800" i="1" dirty="0"/>
              <a:t>Rising to the Challenge: Re-Envisioning Public Libraries</a:t>
            </a:r>
            <a:r>
              <a:rPr lang="en-US" sz="2800" dirty="0"/>
              <a:t>. Aspen Institute,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Better By Design: an Introduction To Planning and Designing a New Library Building </a:t>
            </a:r>
            <a:r>
              <a:rPr lang="en-US" sz="2800" dirty="0" err="1"/>
              <a:t>Ayub</a:t>
            </a:r>
            <a:r>
              <a:rPr lang="en-US" sz="2800" dirty="0"/>
              <a:t> Khan - Facet Publishing - 2009 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4"/>
              </a:rPr>
              <a:t>Seattle Central Library / Oma + </a:t>
            </a:r>
            <a:r>
              <a:rPr lang="en-US" sz="2800" b="1" dirty="0" err="1" smtClean="0">
                <a:hlinkClick r:id="rId4"/>
              </a:rPr>
              <a:t>Lmn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>https</a:t>
            </a:r>
            <a:r>
              <a:rPr lang="en-US" sz="2800" dirty="0"/>
              <a:t>://www.archdaily.com/11651/seattle-central-library-oma-lmn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Public Library Facilities for the Future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created by Margaret Sullivan Studio for the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Sno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-Isle Libraries</a:t>
            </a:r>
            <a:endParaRPr lang="en-US" sz="2800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297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B08B-D845-4AF0-A6C5-EFAFE069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8353"/>
            <a:ext cx="10058400" cy="1043433"/>
          </a:xfrm>
        </p:spPr>
        <p:txBody>
          <a:bodyPr/>
          <a:lstStyle/>
          <a:p>
            <a:r>
              <a:rPr lang="en-US" dirty="0"/>
              <a:t>Sources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2FD51-EE72-4898-8AE2-B02500EEFFBE}"/>
              </a:ext>
            </a:extLst>
          </p:cNvPr>
          <p:cNvSpPr txBox="1"/>
          <p:nvPr/>
        </p:nvSpPr>
        <p:spPr>
          <a:xfrm>
            <a:off x="371303" y="1978429"/>
            <a:ext cx="118206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Lushington</a:t>
            </a:r>
            <a:r>
              <a:rPr lang="en-US" sz="2800" dirty="0"/>
              <a:t>, N. (2002). </a:t>
            </a:r>
            <a:r>
              <a:rPr lang="en-US" sz="2800" i="1" dirty="0"/>
              <a:t>Libraries designed for users: A 21st century guide</a:t>
            </a:r>
            <a:r>
              <a:rPr lang="en-US" sz="2800" dirty="0"/>
              <a:t>. New York: Neal-Shuman.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Gander, K. (2016, May 16). </a:t>
            </a:r>
            <a:r>
              <a:rPr lang="en-US" sz="2800" dirty="0">
                <a:hlinkClick r:id="rId3"/>
              </a:rPr>
              <a:t>Terrible architecture is making you depressed</a:t>
            </a:r>
            <a:r>
              <a:rPr lang="en-US" sz="2800" dirty="0"/>
              <a:t>. Retrieved from https://www.independent.co.uk/life-style/design/how-architecture-uses-space-light-and-material-to-affect-your-mood-american-institute-arc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Modern Libraries Around the World</a:t>
            </a:r>
            <a:r>
              <a:rPr lang="en-US" sz="2800" dirty="0"/>
              <a:t>. (n.d.). Retrieved July 11, 2018, from http://bcilibraries.com/tag/public-library-design-best-practices/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6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" y="594359"/>
            <a:ext cx="3724101" cy="2286000"/>
          </a:xfrm>
        </p:spPr>
        <p:txBody>
          <a:bodyPr/>
          <a:lstStyle/>
          <a:p>
            <a:r>
              <a:rPr lang="en-US" dirty="0"/>
              <a:t>Seattle Public Library</a:t>
            </a:r>
          </a:p>
        </p:txBody>
      </p:sp>
      <p:pic>
        <p:nvPicPr>
          <p:cNvPr id="5" name="Picture 4" descr="Photograph of the outside of the Seattle Public Library Building " title="Seattle Public Library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043" y="0"/>
            <a:ext cx="8116957" cy="61797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45" y="3336590"/>
            <a:ext cx="3200400" cy="3104804"/>
          </a:xfrm>
        </p:spPr>
        <p:txBody>
          <a:bodyPr/>
          <a:lstStyle/>
          <a:p>
            <a:r>
              <a:rPr lang="en-US" dirty="0"/>
              <a:t>Photograph by Philippe Ruault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1247" y="6179784"/>
            <a:ext cx="793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8"/>
                </a:solidFill>
              </a:rPr>
              <a:t>archdaily.com/11651/seattle-central-library-oma-lmn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68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3B27-7943-4694-A085-95077240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09688"/>
          </a:xfrm>
        </p:spPr>
        <p:txBody>
          <a:bodyPr/>
          <a:lstStyle/>
          <a:p>
            <a:r>
              <a:rPr lang="en-US" dirty="0"/>
              <a:t>Sources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A44AE-8581-4DFD-97C6-A35350A62C95}"/>
              </a:ext>
            </a:extLst>
          </p:cNvPr>
          <p:cNvSpPr txBox="1"/>
          <p:nvPr/>
        </p:nvSpPr>
        <p:spPr>
          <a:xfrm>
            <a:off x="182880" y="1828801"/>
            <a:ext cx="120091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Customer Touchpoints - The Point of Interaction Between Brands, Businesses, Products and Customers</a:t>
            </a:r>
            <a:r>
              <a:rPr lang="en-US" sz="2800" dirty="0"/>
              <a:t>. (n.d.). Retrieved July 11, 2018, from https://www.interaction-design.org/literature/article/customer-touchpoints-the-point-of-interaction-between-brands-businesses-products-and-customers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Schmidt, A., &amp; Etches, A. (2014). </a:t>
            </a:r>
            <a:r>
              <a:rPr lang="en-US" sz="2800" i="1" dirty="0"/>
              <a:t>Useful, usable, desirable: Applying user experience design to your library</a:t>
            </a:r>
            <a:r>
              <a:rPr lang="en-US" sz="2800" dirty="0"/>
              <a:t>. Chicago: ALA Editions.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What is attitudinal data? definition and meaning</a:t>
            </a:r>
            <a:r>
              <a:rPr lang="en-US" sz="2800" dirty="0"/>
              <a:t>. (n.d.). Retrieved from http://www.businessdictionary.com/definition/attitudinal-data.html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72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C77F-34A3-47BB-BA7A-278DE3CE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EF412-DDCC-42E4-88F5-8C200193B540}"/>
              </a:ext>
            </a:extLst>
          </p:cNvPr>
          <p:cNvSpPr txBox="1"/>
          <p:nvPr/>
        </p:nvSpPr>
        <p:spPr>
          <a:xfrm>
            <a:off x="315883" y="1928553"/>
            <a:ext cx="11554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Woodward, J. A. (2009). </a:t>
            </a:r>
            <a:r>
              <a:rPr lang="en-US" sz="2800" i="1" dirty="0"/>
              <a:t>Creating the customer-driven academic library</a:t>
            </a:r>
            <a:r>
              <a:rPr lang="en-US" sz="2800" dirty="0"/>
              <a:t>. Chicago: American Library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Namahn</a:t>
            </a:r>
            <a:r>
              <a:rPr lang="en-US" sz="2800" dirty="0"/>
              <a:t>, P. V. (n.d.). </a:t>
            </a:r>
            <a:r>
              <a:rPr lang="en-US" sz="2800" dirty="0">
                <a:hlinkClick r:id="rId3"/>
              </a:rPr>
              <a:t>Down­loads</a:t>
            </a:r>
            <a:r>
              <a:rPr lang="en-US" sz="2800" dirty="0"/>
              <a:t>. Retrieved July 11, 2018, from http://www.servicedesigntoolkit.org/downloads.html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Sophia Lay - </a:t>
            </a:r>
            <a:r>
              <a:rPr lang="en-US" sz="2800" dirty="0">
                <a:hlinkClick r:id="rId4"/>
              </a:rPr>
              <a:t>UX Designer</a:t>
            </a:r>
            <a:r>
              <a:rPr lang="en-US" sz="2800" dirty="0"/>
              <a:t>. (n.d.). Retrieved July 11, 2018, from http://people.ischool.berkeley.edu/~sophia.lay/01-portfolio/index.html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O'Hanlon, R. (2015, November 22). </a:t>
            </a:r>
            <a:r>
              <a:rPr lang="en-US" sz="2800" dirty="0">
                <a:hlinkClick r:id="rId5"/>
              </a:rPr>
              <a:t>Customer Journey Mapping for Libraries</a:t>
            </a:r>
            <a:r>
              <a:rPr lang="en-US" sz="2800" dirty="0"/>
              <a:t>. Retrieved July 11, 2018, from https://www.slideshare.net/RobinOHanlon/customer-journey-mapping-for-libraries</a:t>
            </a:r>
          </a:p>
        </p:txBody>
      </p:sp>
    </p:spTree>
    <p:extLst>
      <p:ext uri="{BB962C8B-B14F-4D97-AF65-F5344CB8AC3E}">
        <p14:creationId xmlns:p14="http://schemas.microsoft.com/office/powerpoint/2010/main" val="1488164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98AA-332C-4485-89D5-0604F5C4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F9D83-902F-4754-AE0D-9357A1886866}"/>
              </a:ext>
            </a:extLst>
          </p:cNvPr>
          <p:cNvSpPr txBox="1"/>
          <p:nvPr/>
        </p:nvSpPr>
        <p:spPr>
          <a:xfrm>
            <a:off x="166256" y="2094807"/>
            <a:ext cx="11804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How to use customer journey mapping to create your content strategy</a:t>
            </a:r>
            <a:r>
              <a:rPr lang="en-US" sz="2800" dirty="0"/>
              <a:t>. (2018, May 09). Retrieved July 11, 2018, from https://hummingbuzz.com.au/customer-journey-mapping-guide-content-strategy/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Dam, R., &amp; Siang, T. (n.d.). </a:t>
            </a:r>
            <a:r>
              <a:rPr lang="en-US" sz="2800" dirty="0">
                <a:hlinkClick r:id="rId4"/>
              </a:rPr>
              <a:t>Personas – A Simple Introduction</a:t>
            </a:r>
            <a:r>
              <a:rPr lang="en-US" sz="2800" dirty="0"/>
              <a:t>. Retrieved July 11, 2018, from http://www.interaction-design.org/literature/article/personas-why-and-how-you-should-use-them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What Is an Empathy Map? </a:t>
            </a:r>
            <a:r>
              <a:rPr lang="en-US" sz="2800" dirty="0"/>
              <a:t>(n.d.). Retrieved July 11, 2018, from http://www.solutionsiq.com/resource/blog-post/what-is-an-empathy-map/</a:t>
            </a:r>
          </a:p>
        </p:txBody>
      </p:sp>
    </p:spTree>
    <p:extLst>
      <p:ext uri="{BB962C8B-B14F-4D97-AF65-F5344CB8AC3E}">
        <p14:creationId xmlns:p14="http://schemas.microsoft.com/office/powerpoint/2010/main" val="3063349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CAE6-323B-41EF-9043-43E61310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ADDE5-C869-4688-856F-166A5DC1FF81}"/>
              </a:ext>
            </a:extLst>
          </p:cNvPr>
          <p:cNvSpPr txBox="1"/>
          <p:nvPr/>
        </p:nvSpPr>
        <p:spPr>
          <a:xfrm>
            <a:off x="196735" y="2000177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Adapting empathy maps for UX design</a:t>
            </a:r>
            <a:r>
              <a:rPr lang="en-US" sz="2800" dirty="0"/>
              <a:t>. (2017, July 19). Retrieved July 11, 2018, from https://boagworld.com/usability/adapting-empathy-maps-for-ux-design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A/B Testing Beginner's Guide with A/B Test Examples</a:t>
            </a:r>
            <a:r>
              <a:rPr lang="en-US" sz="2800" dirty="0"/>
              <a:t>. (n.d.). Retrieved July 11, 2018, from https://unitid.nl/english/introduction-to-ab-testing-and-5-test-examples/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Costello, D., &amp; Keyser, C. (2016). Meet Them in the Moment: Engaging Public Library Patrons When It Matters Most. </a:t>
            </a:r>
            <a:r>
              <a:rPr lang="en-US" sz="2800" i="1" dirty="0"/>
              <a:t>Weave: Journal of Library User Experience,</a:t>
            </a:r>
            <a:r>
              <a:rPr lang="en-US" sz="2800" dirty="0"/>
              <a:t> </a:t>
            </a:r>
            <a:r>
              <a:rPr lang="en-US" sz="2800" i="1" dirty="0"/>
              <a:t>1</a:t>
            </a:r>
            <a:r>
              <a:rPr lang="en-US" sz="2800" dirty="0"/>
              <a:t>(4). doi:10.3998/weave.12535642.0001.404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95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037B-9BC8-4AF7-A107-8AD4DE69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7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BDFC8-873A-42EC-9F0C-68FE5E997EAE}"/>
              </a:ext>
            </a:extLst>
          </p:cNvPr>
          <p:cNvSpPr txBox="1"/>
          <p:nvPr/>
        </p:nvSpPr>
        <p:spPr>
          <a:xfrm>
            <a:off x="1097280" y="2261062"/>
            <a:ext cx="103077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Journey mapping for school library design</a:t>
            </a:r>
            <a:r>
              <a:rPr lang="en-US" sz="2800" dirty="0"/>
              <a:t>. (n.d.). Retrieved July 11, 2018, from https://natlib.govt.nz/schools/school-libraries/leading-and-managing/managing-your-school-library/evidence-based-school-library-practice/journey-mapping-for-school-library-design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User-Centered Design Process Map</a:t>
            </a:r>
            <a:r>
              <a:rPr lang="en-US" sz="2800" dirty="0"/>
              <a:t>. (2013, December 18). Retrieved July 11, 2018, from https://www.usability.gov/how-to-and-tools/resources/ucd-map.html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793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065" y="4974221"/>
            <a:ext cx="901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library.alaska.gov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Questions?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05344" y="1845734"/>
            <a:ext cx="9950335" cy="305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Julie M. Niederhauser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Public Library Coordinator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Julie.Niederhauser@Alaska.gov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45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7" y="0"/>
            <a:ext cx="11355186" cy="1450757"/>
          </a:xfrm>
        </p:spPr>
        <p:txBody>
          <a:bodyPr>
            <a:noAutofit/>
          </a:bodyPr>
          <a:lstStyle/>
          <a:p>
            <a:r>
              <a:rPr lang="en-US" sz="5400" dirty="0"/>
              <a:t>Building design impact users experience.</a:t>
            </a:r>
          </a:p>
        </p:txBody>
      </p:sp>
      <p:pic>
        <p:nvPicPr>
          <p:cNvPr id="3" name="Picture 2" descr="Photograph taken from the inside of the Seattle Public Library building looking down from the 2nd floor at the people seated below.  " title="Inside the Seattle Public Library Building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5" y="1799705"/>
            <a:ext cx="5873173" cy="4521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61D7D7-634F-4CA3-9DDE-7BBE985BCB77}"/>
              </a:ext>
            </a:extLst>
          </p:cNvPr>
          <p:cNvSpPr txBox="1"/>
          <p:nvPr/>
        </p:nvSpPr>
        <p:spPr>
          <a:xfrm>
            <a:off x="3225338" y="6382389"/>
            <a:ext cx="43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Seattle Public Library,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07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Renton Public Library</a:t>
            </a:r>
          </a:p>
        </p:txBody>
      </p:sp>
      <p:pic>
        <p:nvPicPr>
          <p:cNvPr id="6" name="Picture 5" descr="Photograph of seating area inside the Renton Public Library located next to the floor to ceiling windows. " title="Renton Public Library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329" y="1"/>
            <a:ext cx="6923809" cy="68579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Photograph by Lara Swimmer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89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C3A4-228A-45DE-8E93-78188FDE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Wasilla Public Library </a:t>
            </a:r>
          </a:p>
        </p:txBody>
      </p:sp>
      <p:pic>
        <p:nvPicPr>
          <p:cNvPr id="3" name="Picture 2" descr="Photograph taken from the inside of the Wasilla Public Library showing the open space with clear sight lines through the library." title="Wasilla Public Library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835" y="-59634"/>
            <a:ext cx="6858000" cy="697726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Open space with</a:t>
            </a:r>
          </a:p>
          <a:p>
            <a:r>
              <a:rPr lang="en-US" dirty="0"/>
              <a:t>clear sight lines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93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Cedar Rapids Public Library</a:t>
            </a:r>
          </a:p>
        </p:txBody>
      </p:sp>
      <p:pic>
        <p:nvPicPr>
          <p:cNvPr id="5" name="Picture 4" descr="Photograph taken from the inside of the Cedar Rapids Public Library showing flexible book shelves, open spaces and natural light." title="Cedar Rapids Public Librar 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933" y="0"/>
            <a:ext cx="7368945" cy="55472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Natural sunlight and flexible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0" y="5793293"/>
            <a:ext cx="781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http://bcilibraries.com/tag/public-library-design-best-practices/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14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DECB-0F40-4F19-97C1-6236D46F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Loussac Library</a:t>
            </a:r>
          </a:p>
        </p:txBody>
      </p:sp>
      <p:pic>
        <p:nvPicPr>
          <p:cNvPr id="5" name="Picture 4" descr="Photograph of the Loussac Library's children's area with manipulatives and plenty of room for active learning. " title="Loussac Library children's are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4000" y="0"/>
            <a:ext cx="8128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Creative spaces for active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452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RETROSPECT" val="PfyFcpQO"/>
  <p:tag name="ARTICULATE_SLIDE_COUNT" val="4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LAM Template">
      <a:dk1>
        <a:srgbClr val="000008"/>
      </a:dk1>
      <a:lt1>
        <a:sysClr val="window" lastClr="FFFFFF"/>
      </a:lt1>
      <a:dk2>
        <a:srgbClr val="696464"/>
      </a:dk2>
      <a:lt2>
        <a:srgbClr val="E9E5DC"/>
      </a:lt2>
      <a:accent1>
        <a:srgbClr val="343232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38A8"/>
      </a:hlink>
      <a:folHlink>
        <a:srgbClr val="652C9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braries_slide_template.potx" id="{AC3436CF-25D4-4E8D-B289-33C7AFC8E47E}" vid="{43DAA2C4-90C7-4CCD-8BE4-61EFAE2B95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libraries_slide_template</Template>
  <TotalTime>2293</TotalTime>
  <Words>1107</Words>
  <Application>Microsoft Office PowerPoint</Application>
  <PresentationFormat>Widescreen</PresentationFormat>
  <Paragraphs>255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Open Sans</vt:lpstr>
      <vt:lpstr>Times New Roman</vt:lpstr>
      <vt:lpstr>Retrospect</vt:lpstr>
      <vt:lpstr>Techniques for Enhancing User Experience</vt:lpstr>
      <vt:lpstr>Reimagining and re-envisioning the public library</vt:lpstr>
      <vt:lpstr>“The library is first and foremost a place…a place that promotes development in society. It is a family room of a community. That’s the vision, that’s the future. ”  Aljtar Badshad Rising to the Challenge: Re-Envisioning Public Libraries, pg. 13</vt:lpstr>
      <vt:lpstr>Seattle Public Library</vt:lpstr>
      <vt:lpstr>Building design impact users experience.</vt:lpstr>
      <vt:lpstr>Renton Public Library</vt:lpstr>
      <vt:lpstr>Wasilla Public Library </vt:lpstr>
      <vt:lpstr>Cedar Rapids Public Library</vt:lpstr>
      <vt:lpstr>Loussac Library</vt:lpstr>
      <vt:lpstr>Who is using the public library? </vt:lpstr>
      <vt:lpstr>User-Centered Design Process Map</vt:lpstr>
      <vt:lpstr>Touchpoints</vt:lpstr>
      <vt:lpstr>Touchpoint examples</vt:lpstr>
      <vt:lpstr>USER Experience (UX) for Libraries </vt:lpstr>
      <vt:lpstr>First Four Principles of Good Library User Experience Design</vt:lpstr>
      <vt:lpstr>Final Four Principles of Good Library User Experience Design</vt:lpstr>
      <vt:lpstr>Attitudinal Research</vt:lpstr>
      <vt:lpstr>Behavioral Research</vt:lpstr>
      <vt:lpstr>Focus Groups</vt:lpstr>
      <vt:lpstr>Interviews</vt:lpstr>
      <vt:lpstr>Interview template </vt:lpstr>
      <vt:lpstr>Surveys</vt:lpstr>
      <vt:lpstr>Contextual Inquiry</vt:lpstr>
      <vt:lpstr>Contextual Inquiry-example</vt:lpstr>
      <vt:lpstr>Journey Mapping-template examples</vt:lpstr>
      <vt:lpstr>Journey Map-example</vt:lpstr>
      <vt:lpstr>Usability Testing </vt:lpstr>
      <vt:lpstr>Other Research Techniques </vt:lpstr>
      <vt:lpstr>Personas</vt:lpstr>
      <vt:lpstr>Empathy Map </vt:lpstr>
      <vt:lpstr>Empathy maps</vt:lpstr>
      <vt:lpstr>A/B Testing </vt:lpstr>
      <vt:lpstr>Five-Second Test </vt:lpstr>
      <vt:lpstr>Then ask them to recall what they remember about the page. </vt:lpstr>
      <vt:lpstr>Example 1</vt:lpstr>
      <vt:lpstr>Example 2</vt:lpstr>
      <vt:lpstr>Example 3</vt:lpstr>
      <vt:lpstr>Sources 1 </vt:lpstr>
      <vt:lpstr>Sources 2</vt:lpstr>
      <vt:lpstr>Sources 3</vt:lpstr>
      <vt:lpstr>Sources 4</vt:lpstr>
      <vt:lpstr>Sources 5</vt:lpstr>
      <vt:lpstr>Sources 6</vt:lpstr>
      <vt:lpstr>Sources 7 </vt:lpstr>
      <vt:lpstr>Questions? </vt:lpstr>
    </vt:vector>
  </TitlesOfParts>
  <Company>State of Alaska - Department of Edication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for Enhancing User Experience</dc:title>
  <dc:creator>Niederhauser, Julie M (EED)</dc:creator>
  <cp:lastModifiedBy>Carney, Amy L (EED)</cp:lastModifiedBy>
  <cp:revision>360</cp:revision>
  <cp:lastPrinted>2018-07-12T17:06:36Z</cp:lastPrinted>
  <dcterms:created xsi:type="dcterms:W3CDTF">2018-07-04T00:18:39Z</dcterms:created>
  <dcterms:modified xsi:type="dcterms:W3CDTF">2018-07-13T00:19:00Z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9E2D910F-8FA2-4368-BBD5-BD3E6E392179</vt:lpwstr>
  </property>
  <property fmtid="{D5CDD505-2E9C-101B-9397-08002B2CF9AE}" pid="3" name="ArticulatePath">
    <vt:lpwstr>Techniques for Enhancing User Experience</vt:lpwstr>
  </property>
</Properties>
</file>