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6" r:id="rId2"/>
    <p:sldId id="267" r:id="rId3"/>
    <p:sldId id="271" r:id="rId4"/>
    <p:sldId id="265" r:id="rId5"/>
    <p:sldId id="266" r:id="rId6"/>
    <p:sldId id="300" r:id="rId7"/>
    <p:sldId id="268" r:id="rId8"/>
    <p:sldId id="269" r:id="rId9"/>
    <p:sldId id="279" r:id="rId10"/>
    <p:sldId id="280" r:id="rId11"/>
    <p:sldId id="273" r:id="rId12"/>
    <p:sldId id="299" r:id="rId13"/>
    <p:sldId id="274" r:id="rId14"/>
    <p:sldId id="301" r:id="rId15"/>
    <p:sldId id="275" r:id="rId16"/>
    <p:sldId id="282" r:id="rId17"/>
    <p:sldId id="276" r:id="rId18"/>
    <p:sldId id="284" r:id="rId19"/>
    <p:sldId id="283" r:id="rId20"/>
    <p:sldId id="285" r:id="rId21"/>
    <p:sldId id="277" r:id="rId22"/>
    <p:sldId id="302" r:id="rId23"/>
    <p:sldId id="278" r:id="rId24"/>
    <p:sldId id="287" r:id="rId25"/>
    <p:sldId id="293" r:id="rId26"/>
    <p:sldId id="303" r:id="rId27"/>
    <p:sldId id="289" r:id="rId28"/>
    <p:sldId id="290" r:id="rId29"/>
    <p:sldId id="291" r:id="rId30"/>
    <p:sldId id="292" r:id="rId31"/>
    <p:sldId id="304" r:id="rId32"/>
    <p:sldId id="295" r:id="rId33"/>
    <p:sldId id="296" r:id="rId34"/>
    <p:sldId id="297" r:id="rId35"/>
    <p:sldId id="298" r:id="rId36"/>
    <p:sldId id="259" r:id="rId37"/>
  </p:sldIdLst>
  <p:sldSz cx="12192000" cy="6858000"/>
  <p:notesSz cx="7010400" cy="92964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2399" autoAdjust="0"/>
  </p:normalViewPr>
  <p:slideViewPr>
    <p:cSldViewPr snapToGrid="0">
      <p:cViewPr varScale="1">
        <p:scale>
          <a:sx n="57" d="100"/>
          <a:sy n="57" d="100"/>
        </p:scale>
        <p:origin x="8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D3FDB7-08E4-490D-A6B3-F10261F596FE}" type="datetimeFigureOut">
              <a:rPr lang="en-US" smtClean="0"/>
              <a:t>10/11/2018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AFD95E-042E-4A7A-92C5-D49EA9090759}" type="slidenum">
              <a:rPr lang="en-US" smtClean="0"/>
              <a:t>‹#›</a:t>
            </a:fld>
            <a:endParaRPr lang="en-US" dirty="0"/>
          </a:p>
        </p:txBody>
      </p:sp>
    </p:spTree>
    <p:extLst>
      <p:ext uri="{BB962C8B-B14F-4D97-AF65-F5344CB8AC3E}">
        <p14:creationId xmlns:p14="http://schemas.microsoft.com/office/powerpoint/2010/main" val="413508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a:t>
            </a:fld>
            <a:endParaRPr lang="en-US" dirty="0"/>
          </a:p>
        </p:txBody>
      </p:sp>
    </p:spTree>
    <p:extLst>
      <p:ext uri="{BB962C8B-B14F-4D97-AF65-F5344CB8AC3E}">
        <p14:creationId xmlns:p14="http://schemas.microsoft.com/office/powerpoint/2010/main" val="254306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10</a:t>
            </a:fld>
            <a:endParaRPr lang="en-US" dirty="0"/>
          </a:p>
        </p:txBody>
      </p:sp>
    </p:spTree>
    <p:extLst>
      <p:ext uri="{BB962C8B-B14F-4D97-AF65-F5344CB8AC3E}">
        <p14:creationId xmlns:p14="http://schemas.microsoft.com/office/powerpoint/2010/main" val="85727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11</a:t>
            </a:fld>
            <a:endParaRPr lang="en-US" dirty="0"/>
          </a:p>
        </p:txBody>
      </p:sp>
    </p:spTree>
    <p:extLst>
      <p:ext uri="{BB962C8B-B14F-4D97-AF65-F5344CB8AC3E}">
        <p14:creationId xmlns:p14="http://schemas.microsoft.com/office/powerpoint/2010/main" val="164978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2800" dirty="0" smtClean="0"/>
              <a:t>What will the library contribute (staff, supplies, space)  to the solution? </a:t>
            </a:r>
          </a:p>
          <a:p>
            <a:pPr marL="742950" lvl="1" indent="-285750">
              <a:buFont typeface="Arial" panose="020B0604020202020204" pitchFamily="34" charset="0"/>
              <a:buChar char="•"/>
            </a:pPr>
            <a:r>
              <a:rPr lang="en-US" sz="2800" dirty="0" smtClean="0"/>
              <a:t>What do they need to spend $$$ 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Who can</a:t>
            </a:r>
            <a:r>
              <a:rPr lang="en-US" sz="2800" baseline="0" dirty="0" smtClean="0"/>
              <a:t> you partner with to work on this problem?</a:t>
            </a:r>
          </a:p>
          <a:p>
            <a:pPr marL="742950" lvl="1" indent="-285750">
              <a:buFont typeface="Arial" panose="020B0604020202020204" pitchFamily="34" charset="0"/>
              <a:buChar char="•"/>
            </a:pPr>
            <a:r>
              <a:rPr lang="en-US" sz="2800" dirty="0" smtClean="0"/>
              <a:t>What needs to happen first-write</a:t>
            </a:r>
            <a:r>
              <a:rPr lang="en-US" sz="2800" baseline="0" dirty="0" smtClean="0"/>
              <a:t> a grant for the supplies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Why is this important to the library/community?  The school is no longer offering an art program, children are asking for art supplies </a:t>
            </a:r>
          </a:p>
          <a:p>
            <a:pPr marL="742950" lvl="1" indent="-285750">
              <a:buFont typeface="Arial" panose="020B0604020202020204" pitchFamily="34" charset="0"/>
              <a:buChar char="•"/>
            </a:pPr>
            <a:r>
              <a:rPr lang="en-US" sz="2800" dirty="0" smtClean="0"/>
              <a:t>How will you have made an impact?</a:t>
            </a:r>
            <a:r>
              <a:rPr lang="en-US" sz="2800" baseline="0" dirty="0" smtClean="0"/>
              <a:t> (this question remains to be answered) </a:t>
            </a:r>
            <a:endParaRPr lang="en-US" sz="2800" dirty="0" smtClean="0"/>
          </a:p>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12</a:t>
            </a:fld>
            <a:endParaRPr lang="en-US" dirty="0"/>
          </a:p>
        </p:txBody>
      </p:sp>
    </p:spTree>
    <p:extLst>
      <p:ext uri="{BB962C8B-B14F-4D97-AF65-F5344CB8AC3E}">
        <p14:creationId xmlns:p14="http://schemas.microsoft.com/office/powerpoint/2010/main" val="120732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13</a:t>
            </a:fld>
            <a:endParaRPr lang="en-US" dirty="0"/>
          </a:p>
        </p:txBody>
      </p:sp>
    </p:spTree>
    <p:extLst>
      <p:ext uri="{BB962C8B-B14F-4D97-AF65-F5344CB8AC3E}">
        <p14:creationId xmlns:p14="http://schemas.microsoft.com/office/powerpoint/2010/main" val="62443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Question 11.  If you don’t know what your total operating expenditures were for your library, you can get the information from the Alaska Public Library Report System https://library.alaska.gov/dev/plreport.html </a:t>
            </a:r>
          </a:p>
          <a:p>
            <a:r>
              <a:rPr lang="en-US" baseline="0" dirty="0" smtClean="0"/>
              <a:t>You will need your username and password to log into Alaska Public Library Report System. Once in, scroll down to Part 5: Operating Expenditures and </a:t>
            </a:r>
          </a:p>
          <a:p>
            <a:r>
              <a:rPr lang="en-US" baseline="0" dirty="0" smtClean="0"/>
              <a:t>Then to item 5-4 Total Operating Expenditures. </a:t>
            </a:r>
          </a:p>
          <a:p>
            <a:endParaRPr lang="en-US" baseline="0" dirty="0" smtClean="0"/>
          </a:p>
          <a:p>
            <a:r>
              <a:rPr lang="en-US" baseline="0" dirty="0" smtClean="0"/>
              <a:t>If you are unsure how to answer the  E-rate questions- you can always reach out to Valerie Oliver, our E-Rate Consultant. Her contact information is located on the Alaska State Library homepage https://library.alaska.gov/dev/libdev.html </a:t>
            </a:r>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14</a:t>
            </a:fld>
            <a:endParaRPr lang="en-US" dirty="0"/>
          </a:p>
        </p:txBody>
      </p:sp>
    </p:spTree>
    <p:extLst>
      <p:ext uri="{BB962C8B-B14F-4D97-AF65-F5344CB8AC3E}">
        <p14:creationId xmlns:p14="http://schemas.microsoft.com/office/powerpoint/2010/main" val="360028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15</a:t>
            </a:fld>
            <a:endParaRPr lang="en-US" dirty="0"/>
          </a:p>
        </p:txBody>
      </p:sp>
    </p:spTree>
    <p:extLst>
      <p:ext uri="{BB962C8B-B14F-4D97-AF65-F5344CB8AC3E}">
        <p14:creationId xmlns:p14="http://schemas.microsoft.com/office/powerpoint/2010/main" val="3891605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16</a:t>
            </a:fld>
            <a:endParaRPr lang="en-US" dirty="0"/>
          </a:p>
        </p:txBody>
      </p:sp>
    </p:spTree>
    <p:extLst>
      <p:ext uri="{BB962C8B-B14F-4D97-AF65-F5344CB8AC3E}">
        <p14:creationId xmlns:p14="http://schemas.microsoft.com/office/powerpoint/2010/main" val="4255660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17</a:t>
            </a:fld>
            <a:endParaRPr lang="en-US" dirty="0"/>
          </a:p>
        </p:txBody>
      </p:sp>
    </p:spTree>
    <p:extLst>
      <p:ext uri="{BB962C8B-B14F-4D97-AF65-F5344CB8AC3E}">
        <p14:creationId xmlns:p14="http://schemas.microsoft.com/office/powerpoint/2010/main" val="4083282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18</a:t>
            </a:fld>
            <a:endParaRPr lang="en-US" dirty="0"/>
          </a:p>
        </p:txBody>
      </p:sp>
    </p:spTree>
    <p:extLst>
      <p:ext uri="{BB962C8B-B14F-4D97-AF65-F5344CB8AC3E}">
        <p14:creationId xmlns:p14="http://schemas.microsoft.com/office/powerpoint/2010/main" val="760574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19</a:t>
            </a:fld>
            <a:endParaRPr lang="en-US" dirty="0"/>
          </a:p>
        </p:txBody>
      </p:sp>
    </p:spTree>
    <p:extLst>
      <p:ext uri="{BB962C8B-B14F-4D97-AF65-F5344CB8AC3E}">
        <p14:creationId xmlns:p14="http://schemas.microsoft.com/office/powerpoint/2010/main" val="412520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19AFD95E-042E-4A7A-92C5-D49EA9090759}" type="slidenum">
              <a:rPr lang="en-US" smtClean="0"/>
              <a:t>2</a:t>
            </a:fld>
            <a:endParaRPr lang="en-US" dirty="0"/>
          </a:p>
        </p:txBody>
      </p:sp>
    </p:spTree>
    <p:extLst>
      <p:ext uri="{BB962C8B-B14F-4D97-AF65-F5344CB8AC3E}">
        <p14:creationId xmlns:p14="http://schemas.microsoft.com/office/powerpoint/2010/main" val="3624130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20</a:t>
            </a:fld>
            <a:endParaRPr lang="en-US" dirty="0"/>
          </a:p>
        </p:txBody>
      </p:sp>
    </p:spTree>
    <p:extLst>
      <p:ext uri="{BB962C8B-B14F-4D97-AF65-F5344CB8AC3E}">
        <p14:creationId xmlns:p14="http://schemas.microsoft.com/office/powerpoint/2010/main" val="854460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21</a:t>
            </a:fld>
            <a:endParaRPr lang="en-US" dirty="0"/>
          </a:p>
        </p:txBody>
      </p:sp>
    </p:spTree>
    <p:extLst>
      <p:ext uri="{BB962C8B-B14F-4D97-AF65-F5344CB8AC3E}">
        <p14:creationId xmlns:p14="http://schemas.microsoft.com/office/powerpoint/2010/main" val="276683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22</a:t>
            </a:fld>
            <a:endParaRPr lang="en-US" dirty="0"/>
          </a:p>
        </p:txBody>
      </p:sp>
    </p:spTree>
    <p:extLst>
      <p:ext uri="{BB962C8B-B14F-4D97-AF65-F5344CB8AC3E}">
        <p14:creationId xmlns:p14="http://schemas.microsoft.com/office/powerpoint/2010/main" val="1267285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23</a:t>
            </a:fld>
            <a:endParaRPr lang="en-US" dirty="0"/>
          </a:p>
        </p:txBody>
      </p:sp>
    </p:spTree>
    <p:extLst>
      <p:ext uri="{BB962C8B-B14F-4D97-AF65-F5344CB8AC3E}">
        <p14:creationId xmlns:p14="http://schemas.microsoft.com/office/powerpoint/2010/main" val="4039116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24</a:t>
            </a:fld>
            <a:endParaRPr lang="en-US" dirty="0"/>
          </a:p>
        </p:txBody>
      </p:sp>
    </p:spTree>
    <p:extLst>
      <p:ext uri="{BB962C8B-B14F-4D97-AF65-F5344CB8AC3E}">
        <p14:creationId xmlns:p14="http://schemas.microsoft.com/office/powerpoint/2010/main" val="2298029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25</a:t>
            </a:fld>
            <a:endParaRPr lang="en-US" dirty="0"/>
          </a:p>
        </p:txBody>
      </p:sp>
    </p:spTree>
    <p:extLst>
      <p:ext uri="{BB962C8B-B14F-4D97-AF65-F5344CB8AC3E}">
        <p14:creationId xmlns:p14="http://schemas.microsoft.com/office/powerpoint/2010/main" val="336873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26</a:t>
            </a:fld>
            <a:endParaRPr lang="en-US" dirty="0"/>
          </a:p>
        </p:txBody>
      </p:sp>
    </p:spTree>
    <p:extLst>
      <p:ext uri="{BB962C8B-B14F-4D97-AF65-F5344CB8AC3E}">
        <p14:creationId xmlns:p14="http://schemas.microsoft.com/office/powerpoint/2010/main" val="1437949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27</a:t>
            </a:fld>
            <a:endParaRPr lang="en-US" dirty="0"/>
          </a:p>
        </p:txBody>
      </p:sp>
    </p:spTree>
    <p:extLst>
      <p:ext uri="{BB962C8B-B14F-4D97-AF65-F5344CB8AC3E}">
        <p14:creationId xmlns:p14="http://schemas.microsoft.com/office/powerpoint/2010/main" val="67014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28</a:t>
            </a:fld>
            <a:endParaRPr lang="en-US" dirty="0"/>
          </a:p>
        </p:txBody>
      </p:sp>
    </p:spTree>
    <p:extLst>
      <p:ext uri="{BB962C8B-B14F-4D97-AF65-F5344CB8AC3E}">
        <p14:creationId xmlns:p14="http://schemas.microsoft.com/office/powerpoint/2010/main" val="2477470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29</a:t>
            </a:fld>
            <a:endParaRPr lang="en-US" dirty="0"/>
          </a:p>
        </p:txBody>
      </p:sp>
    </p:spTree>
    <p:extLst>
      <p:ext uri="{BB962C8B-B14F-4D97-AF65-F5344CB8AC3E}">
        <p14:creationId xmlns:p14="http://schemas.microsoft.com/office/powerpoint/2010/main" val="404055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3</a:t>
            </a:fld>
            <a:endParaRPr lang="en-US" dirty="0"/>
          </a:p>
        </p:txBody>
      </p:sp>
    </p:spTree>
    <p:extLst>
      <p:ext uri="{BB962C8B-B14F-4D97-AF65-F5344CB8AC3E}">
        <p14:creationId xmlns:p14="http://schemas.microsoft.com/office/powerpoint/2010/main" val="2696367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30</a:t>
            </a:fld>
            <a:endParaRPr lang="en-US" dirty="0"/>
          </a:p>
        </p:txBody>
      </p:sp>
    </p:spTree>
    <p:extLst>
      <p:ext uri="{BB962C8B-B14F-4D97-AF65-F5344CB8AC3E}">
        <p14:creationId xmlns:p14="http://schemas.microsoft.com/office/powerpoint/2010/main" val="1911726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31</a:t>
            </a:fld>
            <a:endParaRPr lang="en-US" dirty="0"/>
          </a:p>
        </p:txBody>
      </p:sp>
    </p:spTree>
    <p:extLst>
      <p:ext uri="{BB962C8B-B14F-4D97-AF65-F5344CB8AC3E}">
        <p14:creationId xmlns:p14="http://schemas.microsoft.com/office/powerpoint/2010/main" val="1195456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9AFD95E-042E-4A7A-92C5-D49EA9090759}" type="slidenum">
              <a:rPr lang="en-US" smtClean="0"/>
              <a:t>32</a:t>
            </a:fld>
            <a:endParaRPr lang="en-US" dirty="0"/>
          </a:p>
        </p:txBody>
      </p:sp>
    </p:spTree>
    <p:extLst>
      <p:ext uri="{BB962C8B-B14F-4D97-AF65-F5344CB8AC3E}">
        <p14:creationId xmlns:p14="http://schemas.microsoft.com/office/powerpoint/2010/main" val="2207453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33</a:t>
            </a:fld>
            <a:endParaRPr lang="en-US" dirty="0"/>
          </a:p>
        </p:txBody>
      </p:sp>
    </p:spTree>
    <p:extLst>
      <p:ext uri="{BB962C8B-B14F-4D97-AF65-F5344CB8AC3E}">
        <p14:creationId xmlns:p14="http://schemas.microsoft.com/office/powerpoint/2010/main" val="3950918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34</a:t>
            </a:fld>
            <a:endParaRPr lang="en-US" dirty="0"/>
          </a:p>
        </p:txBody>
      </p:sp>
    </p:spTree>
    <p:extLst>
      <p:ext uri="{BB962C8B-B14F-4D97-AF65-F5344CB8AC3E}">
        <p14:creationId xmlns:p14="http://schemas.microsoft.com/office/powerpoint/2010/main" val="2974391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9AFD95E-042E-4A7A-92C5-D49EA9090759}" type="slidenum">
              <a:rPr lang="en-US" smtClean="0"/>
              <a:t>35</a:t>
            </a:fld>
            <a:endParaRPr lang="en-US" dirty="0"/>
          </a:p>
        </p:txBody>
      </p:sp>
    </p:spTree>
    <p:extLst>
      <p:ext uri="{BB962C8B-B14F-4D97-AF65-F5344CB8AC3E}">
        <p14:creationId xmlns:p14="http://schemas.microsoft.com/office/powerpoint/2010/main" val="3040767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36</a:t>
            </a:fld>
            <a:endParaRPr lang="en-US" dirty="0"/>
          </a:p>
        </p:txBody>
      </p:sp>
    </p:spTree>
    <p:extLst>
      <p:ext uri="{BB962C8B-B14F-4D97-AF65-F5344CB8AC3E}">
        <p14:creationId xmlns:p14="http://schemas.microsoft.com/office/powerpoint/2010/main" val="344163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4</a:t>
            </a:fld>
            <a:endParaRPr lang="en-US" dirty="0"/>
          </a:p>
        </p:txBody>
      </p:sp>
    </p:spTree>
    <p:extLst>
      <p:ext uri="{BB962C8B-B14F-4D97-AF65-F5344CB8AC3E}">
        <p14:creationId xmlns:p14="http://schemas.microsoft.com/office/powerpoint/2010/main" val="154976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5</a:t>
            </a:fld>
            <a:endParaRPr lang="en-US" dirty="0"/>
          </a:p>
        </p:txBody>
      </p:sp>
    </p:spTree>
    <p:extLst>
      <p:ext uri="{BB962C8B-B14F-4D97-AF65-F5344CB8AC3E}">
        <p14:creationId xmlns:p14="http://schemas.microsoft.com/office/powerpoint/2010/main" val="338600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6</a:t>
            </a:fld>
            <a:endParaRPr lang="en-US" dirty="0"/>
          </a:p>
        </p:txBody>
      </p:sp>
    </p:spTree>
    <p:extLst>
      <p:ext uri="{BB962C8B-B14F-4D97-AF65-F5344CB8AC3E}">
        <p14:creationId xmlns:p14="http://schemas.microsoft.com/office/powerpoint/2010/main" val="323800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7</a:t>
            </a:fld>
            <a:endParaRPr lang="en-US" dirty="0"/>
          </a:p>
        </p:txBody>
      </p:sp>
    </p:spTree>
    <p:extLst>
      <p:ext uri="{BB962C8B-B14F-4D97-AF65-F5344CB8AC3E}">
        <p14:creationId xmlns:p14="http://schemas.microsoft.com/office/powerpoint/2010/main" val="361250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a problem</a:t>
            </a:r>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8</a:t>
            </a:fld>
            <a:endParaRPr lang="en-US" dirty="0"/>
          </a:p>
        </p:txBody>
      </p:sp>
    </p:spTree>
    <p:extLst>
      <p:ext uri="{BB962C8B-B14F-4D97-AF65-F5344CB8AC3E}">
        <p14:creationId xmlns:p14="http://schemas.microsoft.com/office/powerpoint/2010/main" val="342996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FD95E-042E-4A7A-92C5-D49EA9090759}" type="slidenum">
              <a:rPr lang="en-US" smtClean="0"/>
              <a:t>9</a:t>
            </a:fld>
            <a:endParaRPr lang="en-US" dirty="0"/>
          </a:p>
        </p:txBody>
      </p:sp>
    </p:spTree>
    <p:extLst>
      <p:ext uri="{BB962C8B-B14F-4D97-AF65-F5344CB8AC3E}">
        <p14:creationId xmlns:p14="http://schemas.microsoft.com/office/powerpoint/2010/main" val="261757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16218" y="657751"/>
            <a:ext cx="10058400" cy="3566160"/>
          </a:xfrm>
        </p:spPr>
        <p:txBody>
          <a:bodyPr anchor="b">
            <a:normAutofit/>
          </a:bodyPr>
          <a:lstStyle>
            <a:lvl1pPr algn="l">
              <a:lnSpc>
                <a:spcPct val="85000"/>
              </a:lnSpc>
              <a:defRPr sz="8000" spc="-50" baseline="0">
                <a:solidFill>
                  <a:schemeClr val="tx1">
                    <a:lumMod val="95000"/>
                    <a:lumOff val="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800" cap="all" spc="200" baseline="0">
                <a:solidFill>
                  <a:schemeClr val="tx1">
                    <a:lumMod val="95000"/>
                    <a:lumOff val="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CFE33F-2E48-4198-AA57-1440D59652EE}"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F1C14-9FFF-4DD9-A7F0-56A7048BEAC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65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9113" indent="-519113">
              <a:buFontTx/>
              <a:buBlip>
                <a:blip r:embed="rId2"/>
              </a:buBlip>
              <a:defRPr sz="2800">
                <a:solidFill>
                  <a:schemeClr val="tx1">
                    <a:lumMod val="95000"/>
                    <a:lumOff val="5000"/>
                  </a:schemeClr>
                </a:solidFill>
              </a:defRPr>
            </a:lvl1pPr>
            <a:lvl2pPr marL="1027113" indent="-431800">
              <a:buFontTx/>
              <a:buBlip>
                <a:blip r:embed="rId2"/>
              </a:buBlip>
              <a:defRPr sz="2800">
                <a:solidFill>
                  <a:schemeClr val="tx1">
                    <a:lumMod val="95000"/>
                    <a:lumOff val="5000"/>
                  </a:schemeClr>
                </a:solidFill>
              </a:defRPr>
            </a:lvl2pPr>
            <a:lvl3pPr marL="1433513" indent="-395288">
              <a:buFontTx/>
              <a:buBlip>
                <a:blip r:embed="rId2"/>
              </a:buBlip>
              <a:tabLst/>
              <a:defRPr sz="2400">
                <a:solidFill>
                  <a:schemeClr val="tx1">
                    <a:lumMod val="95000"/>
                    <a:lumOff val="5000"/>
                  </a:schemeClr>
                </a:solidFill>
              </a:defRPr>
            </a:lvl3pPr>
            <a:lvl4pPr marL="858838" indent="-292100">
              <a:buFontTx/>
              <a:buBlip>
                <a:blip r:embed="rId2"/>
              </a:buBlip>
              <a:defRPr>
                <a:solidFill>
                  <a:schemeClr val="tx1">
                    <a:lumMod val="95000"/>
                    <a:lumOff val="5000"/>
                  </a:schemeClr>
                </a:solidFill>
              </a:defRPr>
            </a:lvl4pPr>
            <a:lvl5pPr marL="1033463" indent="-284163">
              <a:buFontTx/>
              <a:buBlip>
                <a:blip r:embed="rId2"/>
              </a:buBlip>
              <a:defRPr>
                <a:solidFill>
                  <a:schemeClr val="tx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fld id="{D9CFE33F-2E48-4198-AA57-1440D59652EE}"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F1C14-9FFF-4DD9-A7F0-56A7048BEAC1}" type="slidenum">
              <a:rPr lang="en-US" smtClean="0"/>
              <a:t>‹#›</a:t>
            </a:fld>
            <a:endParaRPr lang="en-US" dirty="0"/>
          </a:p>
        </p:txBody>
      </p:sp>
    </p:spTree>
    <p:extLst>
      <p:ext uri="{BB962C8B-B14F-4D97-AF65-F5344CB8AC3E}">
        <p14:creationId xmlns:p14="http://schemas.microsoft.com/office/powerpoint/2010/main" val="73197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3">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95000"/>
                    <a:lumOff val="5000"/>
                  </a:schemeClr>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9CFE33F-2E48-4198-AA57-1440D59652EE}"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F1C14-9FFF-4DD9-A7F0-56A7048BEAC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1601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lvl1pPr marL="571500" marR="0" indent="-571500" algn="l" defTabSz="914400" rtl="0" eaLnBrk="1" fontAlgn="auto" latinLnBrk="0" hangingPunct="1">
              <a:lnSpc>
                <a:spcPct val="150000"/>
              </a:lnSpc>
              <a:spcBef>
                <a:spcPts val="1200"/>
              </a:spcBef>
              <a:spcAft>
                <a:spcPts val="200"/>
              </a:spcAft>
              <a:buClr>
                <a:srgbClr val="343232"/>
              </a:buClr>
              <a:buSzPct val="100000"/>
              <a:buFontTx/>
              <a:buBlip>
                <a:blip r:embed="rId2"/>
              </a:buBlip>
              <a:tabLst/>
              <a:defRPr>
                <a:solidFill>
                  <a:schemeClr val="tx1">
                    <a:lumMod val="95000"/>
                    <a:lumOff val="5000"/>
                  </a:schemeClr>
                </a:solidFill>
              </a:defRPr>
            </a:lvl1pPr>
            <a:lvl2pPr marL="1252538" marR="0" indent="-676275" algn="l" defTabSz="914400" rtl="0" eaLnBrk="1" fontAlgn="auto" latinLnBrk="0" hangingPunct="1">
              <a:lnSpc>
                <a:spcPct val="150000"/>
              </a:lnSpc>
              <a:spcBef>
                <a:spcPts val="200"/>
              </a:spcBef>
              <a:spcAft>
                <a:spcPts val="400"/>
              </a:spcAft>
              <a:buClr>
                <a:srgbClr val="343232"/>
              </a:buClr>
              <a:buSzTx/>
              <a:buFontTx/>
              <a:buBlip>
                <a:blip r:embed="rId2"/>
              </a:buBlip>
              <a:tabLst/>
              <a:defRPr>
                <a:solidFill>
                  <a:schemeClr val="tx1">
                    <a:lumMod val="95000"/>
                    <a:lumOff val="5000"/>
                  </a:schemeClr>
                </a:solidFill>
              </a:defRPr>
            </a:lvl2pPr>
            <a:lvl3pPr marL="1771650" marR="0" indent="-519113" algn="l" defTabSz="914400" rtl="0" eaLnBrk="1" fontAlgn="auto" latinLnBrk="0" hangingPunct="1">
              <a:lnSpc>
                <a:spcPct val="150000"/>
              </a:lnSpc>
              <a:spcBef>
                <a:spcPts val="200"/>
              </a:spcBef>
              <a:spcAft>
                <a:spcPts val="400"/>
              </a:spcAft>
              <a:buClr>
                <a:srgbClr val="343232"/>
              </a:buClr>
              <a:buSzTx/>
              <a:buFontTx/>
              <a:buBlip>
                <a:blip r:embed="rId2"/>
              </a:buBlip>
              <a:tabLst/>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marL="571500" marR="0" lvl="0" indent="-571500" algn="l" defTabSz="914400" rtl="0" eaLnBrk="1" fontAlgn="auto" latinLnBrk="0" hangingPunct="1">
              <a:lnSpc>
                <a:spcPct val="150000"/>
              </a:lnSpc>
              <a:spcBef>
                <a:spcPts val="1200"/>
              </a:spcBef>
              <a:spcAft>
                <a:spcPts val="200"/>
              </a:spcAft>
              <a:buClr>
                <a:srgbClr val="343232"/>
              </a:buClr>
              <a:buSzPct val="100000"/>
              <a:buFont typeface="Arial" panose="020B0604020202020204" pitchFamily="34" charset="0"/>
              <a:buChar char="•"/>
              <a:tabLst/>
              <a:defRPr/>
            </a:pPr>
            <a:r>
              <a:rPr kumimoji="0" lang="en-US" sz="4000" b="0" i="0" u="none" strike="noStrike" kern="1200" cap="none" spc="0" normalizeH="0" baseline="0" noProof="0" smtClean="0">
                <a:ln>
                  <a:noFill/>
                </a:ln>
                <a:solidFill>
                  <a:srgbClr val="000008">
                    <a:lumMod val="95000"/>
                    <a:lumOff val="5000"/>
                  </a:srgbClr>
                </a:solidFill>
                <a:effectLst/>
                <a:uLnTx/>
                <a:uFillTx/>
                <a:latin typeface="+mn-lt"/>
                <a:ea typeface="+mn-ea"/>
                <a:cs typeface="+mn-cs"/>
              </a:rPr>
              <a:t>Click to edit Master text styles</a:t>
            </a:r>
          </a:p>
          <a:p>
            <a:pPr marL="571500" marR="0" lvl="1" indent="-571500" algn="l" defTabSz="914400" rtl="0" eaLnBrk="1" fontAlgn="auto" latinLnBrk="0" hangingPunct="1">
              <a:lnSpc>
                <a:spcPct val="150000"/>
              </a:lnSpc>
              <a:spcBef>
                <a:spcPts val="1200"/>
              </a:spcBef>
              <a:spcAft>
                <a:spcPts val="200"/>
              </a:spcAft>
              <a:buClr>
                <a:srgbClr val="343232"/>
              </a:buClr>
              <a:buSzPct val="100000"/>
              <a:buFont typeface="Arial" panose="020B0604020202020204" pitchFamily="34" charset="0"/>
              <a:buChar char="•"/>
              <a:tabLst/>
              <a:defRPr/>
            </a:pPr>
            <a:r>
              <a:rPr kumimoji="0" lang="en-US" sz="4000" b="0" i="0" u="none" strike="noStrike" kern="1200" cap="none" spc="0" normalizeH="0" baseline="0" noProof="0" smtClean="0">
                <a:ln>
                  <a:noFill/>
                </a:ln>
                <a:solidFill>
                  <a:srgbClr val="000008">
                    <a:lumMod val="95000"/>
                    <a:lumOff val="5000"/>
                  </a:srgbClr>
                </a:solidFill>
                <a:effectLst/>
                <a:uLnTx/>
                <a:uFillTx/>
                <a:latin typeface="+mn-lt"/>
                <a:ea typeface="+mn-ea"/>
                <a:cs typeface="+mn-cs"/>
              </a:rPr>
              <a:t>Second level</a:t>
            </a:r>
          </a:p>
          <a:p>
            <a:pPr marL="571500" marR="0" lvl="2" indent="-571500" algn="l" defTabSz="914400" rtl="0" eaLnBrk="1" fontAlgn="auto" latinLnBrk="0" hangingPunct="1">
              <a:lnSpc>
                <a:spcPct val="150000"/>
              </a:lnSpc>
              <a:spcBef>
                <a:spcPts val="1200"/>
              </a:spcBef>
              <a:spcAft>
                <a:spcPts val="200"/>
              </a:spcAft>
              <a:buClr>
                <a:srgbClr val="343232"/>
              </a:buClr>
              <a:buSzPct val="100000"/>
              <a:buFont typeface="Arial" panose="020B0604020202020204" pitchFamily="34" charset="0"/>
              <a:buChar char="•"/>
              <a:tabLst/>
              <a:defRPr/>
            </a:pPr>
            <a:r>
              <a:rPr kumimoji="0" lang="en-US" sz="4000" b="0" i="0" u="none" strike="noStrike" kern="1200" cap="none" spc="0" normalizeH="0" baseline="0" noProof="0" smtClean="0">
                <a:ln>
                  <a:noFill/>
                </a:ln>
                <a:solidFill>
                  <a:srgbClr val="000008">
                    <a:lumMod val="95000"/>
                    <a:lumOff val="5000"/>
                  </a:srgbClr>
                </a:solidFill>
                <a:effectLst/>
                <a:uLnTx/>
                <a:uFillTx/>
                <a:latin typeface="+mn-lt"/>
                <a:ea typeface="+mn-ea"/>
                <a:cs typeface="+mn-cs"/>
              </a:rPr>
              <a:t>Third level</a:t>
            </a:r>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fld id="{D9CFE33F-2E48-4198-AA57-1440D59652EE}"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F1C14-9FFF-4DD9-A7F0-56A7048BEAC1}" type="slidenum">
              <a:rPr lang="en-US" smtClean="0"/>
              <a:t>‹#›</a:t>
            </a:fld>
            <a:endParaRPr lang="en-US" dirty="0"/>
          </a:p>
        </p:txBody>
      </p:sp>
    </p:spTree>
    <p:extLst>
      <p:ext uri="{BB962C8B-B14F-4D97-AF65-F5344CB8AC3E}">
        <p14:creationId xmlns:p14="http://schemas.microsoft.com/office/powerpoint/2010/main" val="23587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ts val="4200"/>
              </a:lnSpc>
              <a:defRPr/>
            </a:lvl1pPr>
            <a:lvl2pPr>
              <a:lnSpc>
                <a:spcPts val="4200"/>
              </a:lnSpc>
              <a:defRPr/>
            </a:lvl2pPr>
            <a:lvl3pPr>
              <a:lnSpc>
                <a:spcPts val="4200"/>
              </a:lnSpc>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ts val="4200"/>
              </a:lnSpc>
              <a:defRPr/>
            </a:lvl1pPr>
            <a:lvl2pPr>
              <a:lnSpc>
                <a:spcPts val="4200"/>
              </a:lnSpc>
              <a:defRPr/>
            </a:lvl2pPr>
            <a:lvl3pPr>
              <a:lnSpc>
                <a:spcPts val="4200"/>
              </a:lnSpc>
              <a:defRPr/>
            </a:lvl3p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0"/>
          </p:nvPr>
        </p:nvSpPr>
        <p:spPr/>
        <p:txBody>
          <a:bodyPr/>
          <a:lstStyle/>
          <a:p>
            <a:fld id="{D9CFE33F-2E48-4198-AA57-1440D59652EE}" type="datetimeFigureOut">
              <a:rPr lang="en-US" smtClean="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3F1C14-9FFF-4DD9-A7F0-56A7048BEAC1}" type="slidenum">
              <a:rPr lang="en-US" smtClean="0"/>
              <a:t>‹#›</a:t>
            </a:fld>
            <a:endParaRPr lang="en-US" dirty="0"/>
          </a:p>
        </p:txBody>
      </p:sp>
    </p:spTree>
    <p:extLst>
      <p:ext uri="{BB962C8B-B14F-4D97-AF65-F5344CB8AC3E}">
        <p14:creationId xmlns:p14="http://schemas.microsoft.com/office/powerpoint/2010/main" val="267437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CFE33F-2E48-4198-AA57-1440D59652EE}"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3F1C14-9FFF-4DD9-A7F0-56A7048BEAC1}" type="slidenum">
              <a:rPr lang="en-US" smtClean="0"/>
              <a:t>‹#›</a:t>
            </a:fld>
            <a:endParaRPr lang="en-US" dirty="0"/>
          </a:p>
        </p:txBody>
      </p:sp>
    </p:spTree>
    <p:extLst>
      <p:ext uri="{BB962C8B-B14F-4D97-AF65-F5344CB8AC3E}">
        <p14:creationId xmlns:p14="http://schemas.microsoft.com/office/powerpoint/2010/main" val="248880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4000" b="1">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3200400"/>
            <a:ext cx="3200400" cy="3104804"/>
          </a:xfrm>
        </p:spPr>
        <p:txBody>
          <a:bodyPr lIns="91440" rIns="91440">
            <a:normAutofit/>
          </a:bodyPr>
          <a:lstStyle>
            <a:lvl1pPr marL="0" indent="0">
              <a:lnSpc>
                <a:spcPts val="3200"/>
              </a:lnSpc>
              <a:buNone/>
              <a:defRPr sz="2800" b="1">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CFE33F-2E48-4198-AA57-1440D59652EE}" type="datetimeFigureOut">
              <a:rPr lang="en-US" smtClean="0"/>
              <a:t>10/11/2018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3F1C14-9FFF-4DD9-A7F0-56A7048BEAC1}" type="slidenum">
              <a:rPr lang="en-US" smtClean="0"/>
              <a:t>‹#›</a:t>
            </a:fld>
            <a:endParaRPr lang="en-US" dirty="0"/>
          </a:p>
        </p:txBody>
      </p:sp>
    </p:spTree>
    <p:extLst>
      <p:ext uri="{BB962C8B-B14F-4D97-AF65-F5344CB8AC3E}">
        <p14:creationId xmlns:p14="http://schemas.microsoft.com/office/powerpoint/2010/main" val="331375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40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Autofit/>
          </a:bodyPr>
          <a:lstStyle>
            <a:lvl1pPr marL="0" indent="0">
              <a:spcBef>
                <a:spcPts val="0"/>
              </a:spcBef>
              <a:spcAft>
                <a:spcPts val="600"/>
              </a:spcAft>
              <a:buNone/>
              <a:defRPr sz="2800" b="1">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FE33F-2E48-4198-AA57-1440D59652EE}"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F1C14-9FFF-4DD9-A7F0-56A7048BEAC1}" type="slidenum">
              <a:rPr lang="en-US" smtClean="0"/>
              <a:t>‹#›</a:t>
            </a:fld>
            <a:endParaRPr lang="en-US" dirty="0"/>
          </a:p>
        </p:txBody>
      </p:sp>
    </p:spTree>
    <p:extLst>
      <p:ext uri="{BB962C8B-B14F-4D97-AF65-F5344CB8AC3E}">
        <p14:creationId xmlns:p14="http://schemas.microsoft.com/office/powerpoint/2010/main" val="351776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CFE33F-2E48-4198-AA57-1440D59652EE}" type="datetimeFigureOut">
              <a:rPr lang="en-US" smtClean="0"/>
              <a:t>10/11/2018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3F1C14-9FFF-4DD9-A7F0-56A7048BEAC1}"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6862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6" r:id="rId7"/>
    <p:sldLayoutId id="2147483717" r:id="rId8"/>
  </p:sldLayoutIdLst>
  <p:txStyles>
    <p:titleStyle>
      <a:lvl1pPr algn="l" defTabSz="914400" rtl="0" eaLnBrk="1" latinLnBrk="0" hangingPunct="1">
        <a:lnSpc>
          <a:spcPct val="85000"/>
        </a:lnSpc>
        <a:spcBef>
          <a:spcPct val="0"/>
        </a:spcBef>
        <a:buNone/>
        <a:defRPr sz="4800" kern="1200" spc="-50" baseline="0">
          <a:solidFill>
            <a:schemeClr val="tx1">
              <a:lumMod val="95000"/>
              <a:lumOff val="5000"/>
            </a:schemeClr>
          </a:solidFill>
          <a:latin typeface="+mj-lt"/>
          <a:ea typeface="+mj-ea"/>
          <a:cs typeface="+mj-cs"/>
        </a:defRPr>
      </a:lvl1pPr>
    </p:titleStyle>
    <p:bodyStyle>
      <a:lvl1pPr marL="571500" indent="-571500" algn="l" defTabSz="914400" rtl="0" eaLnBrk="1" latinLnBrk="0" hangingPunct="1">
        <a:lnSpc>
          <a:spcPct val="150000"/>
        </a:lnSpc>
        <a:spcBef>
          <a:spcPts val="1200"/>
        </a:spcBef>
        <a:spcAft>
          <a:spcPts val="200"/>
        </a:spcAft>
        <a:buClr>
          <a:schemeClr val="accent1"/>
        </a:buClr>
        <a:buSzPct val="100000"/>
        <a:buFontTx/>
        <a:buBlip>
          <a:blip r:embed="rId10"/>
        </a:buBlip>
        <a:defRPr sz="4000" kern="1200">
          <a:solidFill>
            <a:schemeClr val="tx1">
              <a:lumMod val="95000"/>
              <a:lumOff val="5000"/>
            </a:schemeClr>
          </a:solidFill>
          <a:latin typeface="+mn-lt"/>
          <a:ea typeface="+mn-ea"/>
          <a:cs typeface="+mn-cs"/>
        </a:defRPr>
      </a:lvl1pPr>
      <a:lvl2pPr marL="1252538" indent="-676275" algn="l" defTabSz="914400" rtl="0" eaLnBrk="1" latinLnBrk="0" hangingPunct="1">
        <a:lnSpc>
          <a:spcPct val="150000"/>
        </a:lnSpc>
        <a:spcBef>
          <a:spcPts val="200"/>
        </a:spcBef>
        <a:spcAft>
          <a:spcPts val="400"/>
        </a:spcAft>
        <a:buClr>
          <a:schemeClr val="accent1"/>
        </a:buClr>
        <a:buFontTx/>
        <a:buBlip>
          <a:blip r:embed="rId10"/>
        </a:buBlip>
        <a:defRPr sz="3600" kern="1200">
          <a:solidFill>
            <a:schemeClr val="tx1">
              <a:lumMod val="95000"/>
              <a:lumOff val="5000"/>
            </a:schemeClr>
          </a:solidFill>
          <a:latin typeface="+mn-lt"/>
          <a:ea typeface="+mn-ea"/>
          <a:cs typeface="+mn-cs"/>
        </a:defRPr>
      </a:lvl2pPr>
      <a:lvl3pPr marL="1771650" indent="-519113" algn="l" defTabSz="914400" rtl="0" eaLnBrk="1" latinLnBrk="0" hangingPunct="1">
        <a:lnSpc>
          <a:spcPct val="150000"/>
        </a:lnSpc>
        <a:spcBef>
          <a:spcPts val="200"/>
        </a:spcBef>
        <a:spcAft>
          <a:spcPts val="400"/>
        </a:spcAft>
        <a:buClr>
          <a:schemeClr val="accent1"/>
        </a:buClr>
        <a:buFontTx/>
        <a:buBlip>
          <a:blip r:embed="rId10"/>
        </a:buBlip>
        <a:defRPr sz="2800" kern="1200">
          <a:solidFill>
            <a:schemeClr val="tx1">
              <a:lumMod val="95000"/>
              <a:lumOff val="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95000"/>
              <a:lumOff val="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95000"/>
              <a:lumOff val="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hyperlink" Target="http://fedgov.dnb.com/webform/displayHomePage.do"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hyperlink" Target="mailto:Julie.Niederhauser@Alaska.gov" TargetMode="External"/><Relationship Id="rId4" Type="http://schemas.openxmlformats.org/officeDocument/2006/relationships/hyperlink" Target="http://library.alaska.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terlibrary Cooperation grant explained " title="Grant Writing "/>
          <p:cNvSpPr>
            <a:spLocks noGrp="1"/>
          </p:cNvSpPr>
          <p:nvPr>
            <p:ph type="ctrTitle"/>
          </p:nvPr>
        </p:nvSpPr>
        <p:spPr/>
        <p:txBody>
          <a:bodyPr/>
          <a:lstStyle/>
          <a:p>
            <a:pPr>
              <a:lnSpc>
                <a:spcPct val="150000"/>
              </a:lnSpc>
            </a:pPr>
            <a:r>
              <a:rPr lang="en-US" dirty="0" smtClean="0"/>
              <a:t>Grant Writing </a:t>
            </a:r>
            <a:endParaRPr lang="en-US" dirty="0">
              <a:solidFill>
                <a:schemeClr val="tx1">
                  <a:lumMod val="95000"/>
                  <a:lumOff val="5000"/>
                </a:schemeClr>
              </a:solidFill>
            </a:endParaRPr>
          </a:p>
        </p:txBody>
      </p:sp>
      <p:sp>
        <p:nvSpPr>
          <p:cNvPr id="3" name="Subtitle 2" descr="This webinar is for any librarian or library staff member that has thought about applying for an Interlibrary Cooperation grant but wasn't sure how to go about it. " title="Interlibrary cooperation grant explained  October 11, 2018"/>
          <p:cNvSpPr>
            <a:spLocks noGrp="1"/>
          </p:cNvSpPr>
          <p:nvPr>
            <p:ph type="subTitle" idx="1"/>
          </p:nvPr>
        </p:nvSpPr>
        <p:spPr>
          <a:xfrm>
            <a:off x="1116218" y="4442558"/>
            <a:ext cx="10058400" cy="1566356"/>
          </a:xfrm>
        </p:spPr>
        <p:txBody>
          <a:bodyPr>
            <a:noAutofit/>
          </a:bodyPr>
          <a:lstStyle/>
          <a:p>
            <a:r>
              <a:rPr lang="en-US" dirty="0" smtClean="0">
                <a:solidFill>
                  <a:schemeClr val="tx1">
                    <a:lumMod val="95000"/>
                    <a:lumOff val="5000"/>
                  </a:schemeClr>
                </a:solidFill>
              </a:rPr>
              <a:t>Interlibrary Cooperation Grant Explained</a:t>
            </a:r>
          </a:p>
          <a:p>
            <a:r>
              <a:rPr lang="en-US" dirty="0" smtClean="0">
                <a:solidFill>
                  <a:schemeClr val="tx1">
                    <a:lumMod val="95000"/>
                    <a:lumOff val="5000"/>
                  </a:schemeClr>
                </a:solidFill>
              </a:rPr>
              <a:t>October 11, 2018 </a:t>
            </a:r>
            <a:endParaRPr lang="en-US" dirty="0">
              <a:solidFill>
                <a:schemeClr val="tx1">
                  <a:lumMod val="95000"/>
                  <a:lumOff val="5000"/>
                </a:schemeClr>
              </a:solidFill>
            </a:endParaRPr>
          </a:p>
        </p:txBody>
      </p:sp>
      <p:pic>
        <p:nvPicPr>
          <p:cNvPr id="4" name="Picture 3" descr="Alaska State Libraries, Archives, &amp; Museums" title="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0260" y="753378"/>
            <a:ext cx="1743006" cy="1705320"/>
          </a:xfrm>
          <a:prstGeom prst="rect">
            <a:avLst/>
          </a:prstGeom>
        </p:spPr>
      </p:pic>
    </p:spTree>
    <p:custDataLst>
      <p:tags r:id="rId1"/>
    </p:custDataLst>
    <p:extLst>
      <p:ext uri="{BB962C8B-B14F-4D97-AF65-F5344CB8AC3E}">
        <p14:creationId xmlns:p14="http://schemas.microsoft.com/office/powerpoint/2010/main" val="1783260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restated</a:t>
            </a:r>
            <a:endParaRPr lang="en-US" dirty="0"/>
          </a:p>
        </p:txBody>
      </p:sp>
      <p:sp>
        <p:nvSpPr>
          <p:cNvPr id="4" name="Rectangle 3"/>
          <p:cNvSpPr/>
          <p:nvPr/>
        </p:nvSpPr>
        <p:spPr>
          <a:xfrm>
            <a:off x="1031965" y="2275004"/>
            <a:ext cx="10189029" cy="1384995"/>
          </a:xfrm>
          <a:prstGeom prst="rect">
            <a:avLst/>
          </a:prstGeom>
        </p:spPr>
        <p:txBody>
          <a:bodyPr wrap="square">
            <a:spAutoFit/>
          </a:bodyPr>
          <a:lstStyle/>
          <a:p>
            <a:r>
              <a:rPr lang="en-US" sz="2800" dirty="0"/>
              <a:t>Bored middle schoolers looking for something to do after school. The library currently doesn’t have the staff or funding to offer an afterschool </a:t>
            </a:r>
            <a:r>
              <a:rPr lang="en-US" sz="2800" dirty="0" smtClean="0"/>
              <a:t>program.</a:t>
            </a:r>
            <a:endParaRPr lang="en-US" sz="2800" dirty="0"/>
          </a:p>
        </p:txBody>
      </p:sp>
      <p:pic>
        <p:nvPicPr>
          <p:cNvPr id="5" name="Picture 4" descr="Photograph of a bored girl." title="Bored chil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475" y="3659999"/>
            <a:ext cx="4310205" cy="2868980"/>
          </a:xfrm>
          <a:prstGeom prst="rect">
            <a:avLst/>
          </a:prstGeom>
        </p:spPr>
      </p:pic>
    </p:spTree>
    <p:custDataLst>
      <p:tags r:id="rId1"/>
    </p:custDataLst>
    <p:extLst>
      <p:ext uri="{BB962C8B-B14F-4D97-AF65-F5344CB8AC3E}">
        <p14:creationId xmlns:p14="http://schemas.microsoft.com/office/powerpoint/2010/main" val="409903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TextBox 2"/>
          <p:cNvSpPr txBox="1"/>
          <p:nvPr/>
        </p:nvSpPr>
        <p:spPr>
          <a:xfrm>
            <a:off x="317863" y="2602775"/>
            <a:ext cx="12070080" cy="3108543"/>
          </a:xfrm>
          <a:prstGeom prst="rect">
            <a:avLst/>
          </a:prstGeom>
          <a:noFill/>
        </p:spPr>
        <p:txBody>
          <a:bodyPr wrap="square" rtlCol="0">
            <a:spAutoFit/>
          </a:bodyPr>
          <a:lstStyle/>
          <a:p>
            <a:r>
              <a:rPr lang="en-US" sz="2800" dirty="0" smtClean="0"/>
              <a:t>Seeking advice on how to address the large group of unsupervised middle school students coming to the public library after school, library staff reached out to the middle school librarian.  She mentioned that due to budget cuts the school no longer provides an art program for students.  Together they brainstormed the possibility of the public library offering a weekly afterschool art program, some potential facilitators, and the types of activities that could be offered. </a:t>
            </a:r>
          </a:p>
          <a:p>
            <a:endParaRPr lang="en-US" sz="2800" dirty="0" smtClean="0"/>
          </a:p>
        </p:txBody>
      </p:sp>
      <p:pic>
        <p:nvPicPr>
          <p:cNvPr id="5" name="Picture 4" descr="Photograph of art supplies" title="Art suppli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470" y="0"/>
            <a:ext cx="3754071" cy="2487072"/>
          </a:xfrm>
          <a:prstGeom prst="rect">
            <a:avLst/>
          </a:prstGeom>
        </p:spPr>
      </p:pic>
    </p:spTree>
    <p:custDataLst>
      <p:tags r:id="rId1"/>
    </p:custDataLst>
    <p:extLst>
      <p:ext uri="{BB962C8B-B14F-4D97-AF65-F5344CB8AC3E}">
        <p14:creationId xmlns:p14="http://schemas.microsoft.com/office/powerpoint/2010/main" val="602585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grant project </a:t>
            </a:r>
            <a:endParaRPr lang="en-US" dirty="0"/>
          </a:p>
        </p:txBody>
      </p:sp>
      <p:sp>
        <p:nvSpPr>
          <p:cNvPr id="3" name="TextBox 2"/>
          <p:cNvSpPr txBox="1"/>
          <p:nvPr/>
        </p:nvSpPr>
        <p:spPr>
          <a:xfrm>
            <a:off x="130630" y="1809206"/>
            <a:ext cx="11719014" cy="4401205"/>
          </a:xfrm>
          <a:prstGeom prst="rect">
            <a:avLst/>
          </a:prstGeom>
          <a:noFill/>
        </p:spPr>
        <p:txBody>
          <a:bodyPr wrap="square" rtlCol="0">
            <a:spAutoFit/>
          </a:bodyPr>
          <a:lstStyle/>
          <a:p>
            <a:r>
              <a:rPr lang="en-US" sz="2800" dirty="0"/>
              <a:t>Library staff then reached out to a </a:t>
            </a:r>
            <a:r>
              <a:rPr lang="en-US" sz="2800" b="1" dirty="0"/>
              <a:t>retired arts educator</a:t>
            </a:r>
            <a:r>
              <a:rPr lang="en-US" sz="2800" dirty="0"/>
              <a:t>, who is willing to offer a free weekly afterschool art program September thru January on Wednesday’s from 3:30 pm to 5:30 pm. To ensure the quality of the program she is requesting the program be limited to 10 students per session. She is willing to </a:t>
            </a:r>
            <a:r>
              <a:rPr lang="en-US" sz="2800" b="1" dirty="0"/>
              <a:t>donate her time </a:t>
            </a:r>
            <a:r>
              <a:rPr lang="en-US" sz="2800" dirty="0"/>
              <a:t>to lead the program and help each student create a personal art portfolio but has </a:t>
            </a:r>
            <a:r>
              <a:rPr lang="en-US" sz="2800" b="1" dirty="0"/>
              <a:t>asked that the library purchase the art materials </a:t>
            </a:r>
            <a:r>
              <a:rPr lang="en-US" sz="2800" dirty="0"/>
              <a:t>required for the students use in the program. </a:t>
            </a:r>
          </a:p>
          <a:p>
            <a:r>
              <a:rPr lang="en-US" sz="2800" b="1" dirty="0" smtClean="0"/>
              <a:t>The </a:t>
            </a:r>
            <a:r>
              <a:rPr lang="en-US" sz="2800" b="1" dirty="0"/>
              <a:t>library has also agreed </a:t>
            </a:r>
            <a:r>
              <a:rPr lang="en-US" sz="2800" dirty="0"/>
              <a:t>to </a:t>
            </a:r>
            <a:r>
              <a:rPr lang="en-US" sz="2800" u="sng" dirty="0"/>
              <a:t>publicize the program</a:t>
            </a:r>
            <a:r>
              <a:rPr lang="en-US" sz="2800" dirty="0"/>
              <a:t>, </a:t>
            </a:r>
            <a:r>
              <a:rPr lang="en-US" sz="2800" u="sng" dirty="0"/>
              <a:t>provide use of the library meeting room</a:t>
            </a:r>
            <a:r>
              <a:rPr lang="en-US" sz="2800" dirty="0"/>
              <a:t>, </a:t>
            </a:r>
            <a:r>
              <a:rPr lang="en-US" sz="2800" u="sng" dirty="0"/>
              <a:t>manage the registration </a:t>
            </a:r>
            <a:r>
              <a:rPr lang="en-US" sz="2800" dirty="0"/>
              <a:t>of students and </a:t>
            </a:r>
            <a:r>
              <a:rPr lang="en-US" sz="2800" u="sng" dirty="0"/>
              <a:t>write a grant for funding to purchase the art materials</a:t>
            </a:r>
            <a:r>
              <a:rPr lang="en-US" sz="2800" dirty="0"/>
              <a:t>. </a:t>
            </a:r>
          </a:p>
        </p:txBody>
      </p:sp>
    </p:spTree>
    <p:custDataLst>
      <p:tags r:id="rId1"/>
    </p:custDataLst>
    <p:extLst>
      <p:ext uri="{BB962C8B-B14F-4D97-AF65-F5344CB8AC3E}">
        <p14:creationId xmlns:p14="http://schemas.microsoft.com/office/powerpoint/2010/main" val="1046382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ILC Grant Application </a:t>
            </a:r>
            <a:endParaRPr lang="en-US" dirty="0"/>
          </a:p>
        </p:txBody>
      </p:sp>
      <p:pic>
        <p:nvPicPr>
          <p:cNvPr id="3" name="Picture 2" descr="Screen shot of the first nine questions on interlibrary cooperation grant application" title="Screen shot of the Interlibrary Cooperation grant application"/>
          <p:cNvPicPr>
            <a:picLocks noChangeAspect="1"/>
          </p:cNvPicPr>
          <p:nvPr/>
        </p:nvPicPr>
        <p:blipFill>
          <a:blip r:embed="rId4"/>
          <a:stretch>
            <a:fillRect/>
          </a:stretch>
        </p:blipFill>
        <p:spPr>
          <a:xfrm>
            <a:off x="2037806" y="1848550"/>
            <a:ext cx="7106322" cy="4866393"/>
          </a:xfrm>
          <a:prstGeom prst="rect">
            <a:avLst/>
          </a:prstGeom>
        </p:spPr>
      </p:pic>
    </p:spTree>
    <p:custDataLst>
      <p:tags r:id="rId1"/>
    </p:custDataLst>
    <p:extLst>
      <p:ext uri="{BB962C8B-B14F-4D97-AF65-F5344CB8AC3E}">
        <p14:creationId xmlns:p14="http://schemas.microsoft.com/office/powerpoint/2010/main" val="1845125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11 &amp; 12</a:t>
            </a:r>
            <a:endParaRPr lang="en-US" dirty="0"/>
          </a:p>
        </p:txBody>
      </p:sp>
      <p:pic>
        <p:nvPicPr>
          <p:cNvPr id="3" name="Picture 2" descr="Screen shot of questions 11 and 12 on the interlibrary cooperation grant application" title="Interlibrary Cooperation Grant application"/>
          <p:cNvPicPr>
            <a:picLocks noChangeAspect="1"/>
          </p:cNvPicPr>
          <p:nvPr/>
        </p:nvPicPr>
        <p:blipFill>
          <a:blip r:embed="rId4"/>
          <a:stretch>
            <a:fillRect/>
          </a:stretch>
        </p:blipFill>
        <p:spPr>
          <a:xfrm>
            <a:off x="494373" y="1903011"/>
            <a:ext cx="10894496" cy="4785775"/>
          </a:xfrm>
          <a:prstGeom prst="rect">
            <a:avLst/>
          </a:prstGeom>
        </p:spPr>
      </p:pic>
    </p:spTree>
    <p:custDataLst>
      <p:tags r:id="rId1"/>
    </p:custDataLst>
    <p:extLst>
      <p:ext uri="{BB962C8B-B14F-4D97-AF65-F5344CB8AC3E}">
        <p14:creationId xmlns:p14="http://schemas.microsoft.com/office/powerpoint/2010/main" val="293150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13 Grant Proposal</a:t>
            </a:r>
            <a:endParaRPr lang="en-US" dirty="0"/>
          </a:p>
        </p:txBody>
      </p:sp>
      <p:pic>
        <p:nvPicPr>
          <p:cNvPr id="7" name="Picture 6" descr="Screen shot of question 13 on the interlibrary cooperation grant application" title="Interlibrary cooperation grant application "/>
          <p:cNvPicPr>
            <a:picLocks noChangeAspect="1"/>
          </p:cNvPicPr>
          <p:nvPr/>
        </p:nvPicPr>
        <p:blipFill>
          <a:blip r:embed="rId4"/>
          <a:stretch>
            <a:fillRect/>
          </a:stretch>
        </p:blipFill>
        <p:spPr>
          <a:xfrm>
            <a:off x="893679" y="2130352"/>
            <a:ext cx="10092183" cy="3990650"/>
          </a:xfrm>
          <a:prstGeom prst="rect">
            <a:avLst/>
          </a:prstGeom>
        </p:spPr>
      </p:pic>
    </p:spTree>
    <p:custDataLst>
      <p:tags r:id="rId1"/>
    </p:custDataLst>
    <p:extLst>
      <p:ext uri="{BB962C8B-B14F-4D97-AF65-F5344CB8AC3E}">
        <p14:creationId xmlns:p14="http://schemas.microsoft.com/office/powerpoint/2010/main" val="1337803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33190"/>
          </a:xfrm>
        </p:spPr>
        <p:txBody>
          <a:bodyPr/>
          <a:lstStyle/>
          <a:p>
            <a:r>
              <a:rPr lang="en-US" dirty="0" smtClean="0"/>
              <a:t>Statement of need</a:t>
            </a:r>
            <a:endParaRPr lang="en-US" dirty="0"/>
          </a:p>
        </p:txBody>
      </p:sp>
      <p:sp>
        <p:nvSpPr>
          <p:cNvPr id="3" name="Content Placeholder 2"/>
          <p:cNvSpPr>
            <a:spLocks noGrp="1"/>
          </p:cNvSpPr>
          <p:nvPr>
            <p:ph idx="1"/>
          </p:nvPr>
        </p:nvSpPr>
        <p:spPr>
          <a:xfrm>
            <a:off x="1097280" y="1819608"/>
            <a:ext cx="10894422" cy="4023360"/>
          </a:xfrm>
        </p:spPr>
        <p:txBody>
          <a:bodyPr>
            <a:normAutofit fontScale="40000" lnSpcReduction="20000"/>
          </a:bodyPr>
          <a:lstStyle/>
          <a:p>
            <a:r>
              <a:rPr lang="en-US" sz="8600" dirty="0" smtClean="0"/>
              <a:t>Use </a:t>
            </a:r>
            <a:r>
              <a:rPr lang="en-US" sz="8600" dirty="0"/>
              <a:t>the who, what, where, when, why and how </a:t>
            </a:r>
            <a:r>
              <a:rPr lang="en-US" sz="8600" dirty="0" smtClean="0"/>
              <a:t>format to create a concise </a:t>
            </a:r>
            <a:r>
              <a:rPr lang="en-US" sz="8600" dirty="0"/>
              <a:t>statement that includes all of the pertinent information. </a:t>
            </a:r>
          </a:p>
          <a:p>
            <a:r>
              <a:rPr lang="en-US" sz="8600" dirty="0" smtClean="0"/>
              <a:t>Use facts or research for impact</a:t>
            </a:r>
            <a:endParaRPr lang="en-US" sz="8600" dirty="0"/>
          </a:p>
          <a:p>
            <a:r>
              <a:rPr lang="en-US" sz="8600" dirty="0" smtClean="0"/>
              <a:t>Keep </a:t>
            </a:r>
            <a:r>
              <a:rPr lang="en-US" sz="8600" dirty="0"/>
              <a:t>it simple and </a:t>
            </a:r>
            <a:r>
              <a:rPr lang="en-US" sz="8600" dirty="0" smtClean="0"/>
              <a:t>concise</a:t>
            </a:r>
            <a:endParaRPr lang="en-US" sz="8600" dirty="0"/>
          </a:p>
          <a:p>
            <a:endParaRPr lang="en-US" dirty="0"/>
          </a:p>
        </p:txBody>
      </p:sp>
    </p:spTree>
    <p:custDataLst>
      <p:tags r:id="rId1"/>
    </p:custDataLst>
    <p:extLst>
      <p:ext uri="{BB962C8B-B14F-4D97-AF65-F5344CB8AC3E}">
        <p14:creationId xmlns:p14="http://schemas.microsoft.com/office/powerpoint/2010/main" val="3519344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tended goal" title="Intended goal"/>
          <p:cNvSpPr>
            <a:spLocks noGrp="1"/>
          </p:cNvSpPr>
          <p:nvPr>
            <p:ph type="title"/>
          </p:nvPr>
        </p:nvSpPr>
        <p:spPr/>
        <p:txBody>
          <a:bodyPr/>
          <a:lstStyle/>
          <a:p>
            <a:r>
              <a:rPr lang="en-US" dirty="0" smtClean="0"/>
              <a:t>Intended goal</a:t>
            </a:r>
            <a:endParaRPr lang="en-US" dirty="0"/>
          </a:p>
        </p:txBody>
      </p:sp>
      <p:sp>
        <p:nvSpPr>
          <p:cNvPr id="5" name="TextBox 4" descr="A goal is a broad primary outcome" title="Goal definition"/>
          <p:cNvSpPr txBox="1"/>
          <p:nvPr/>
        </p:nvSpPr>
        <p:spPr>
          <a:xfrm>
            <a:off x="1097280" y="2016079"/>
            <a:ext cx="10058400" cy="800219"/>
          </a:xfrm>
          <a:prstGeom prst="rect">
            <a:avLst/>
          </a:prstGeom>
          <a:noFill/>
        </p:spPr>
        <p:txBody>
          <a:bodyPr wrap="square" rtlCol="0">
            <a:spAutoFit/>
          </a:bodyPr>
          <a:lstStyle/>
          <a:p>
            <a:r>
              <a:rPr lang="en-US" sz="2800" dirty="0"/>
              <a:t>A goal is a broad primary </a:t>
            </a:r>
            <a:r>
              <a:rPr lang="en-US" sz="2800" dirty="0" smtClean="0"/>
              <a:t>outcome.</a:t>
            </a:r>
            <a:endParaRPr lang="en-US" sz="2800" dirty="0"/>
          </a:p>
          <a:p>
            <a:endParaRPr lang="en-US" dirty="0"/>
          </a:p>
        </p:txBody>
      </p:sp>
      <p:sp>
        <p:nvSpPr>
          <p:cNvPr id="6" name="TextBox 5" descr="During the months of September thru January, the library will offer a free weekly afterschool art program for middle school students on Wednesday’s from 3:30 pm to 5:30 pm. Each session will be limited to 10 students. Participating students will create a personal art portfolio over the course of the program" title="Goal example"/>
          <p:cNvSpPr txBox="1"/>
          <p:nvPr/>
        </p:nvSpPr>
        <p:spPr>
          <a:xfrm>
            <a:off x="1097280" y="3095017"/>
            <a:ext cx="8552180" cy="3108543"/>
          </a:xfrm>
          <a:prstGeom prst="rect">
            <a:avLst/>
          </a:prstGeom>
          <a:noFill/>
        </p:spPr>
        <p:txBody>
          <a:bodyPr wrap="square" rtlCol="0">
            <a:spAutoFit/>
          </a:bodyPr>
          <a:lstStyle/>
          <a:p>
            <a:r>
              <a:rPr lang="en-US" sz="2800" dirty="0" smtClean="0"/>
              <a:t>GOAL:</a:t>
            </a:r>
          </a:p>
          <a:p>
            <a:r>
              <a:rPr lang="en-US" sz="2800" dirty="0" smtClean="0"/>
              <a:t>During the months of September thru January, the library will offer a </a:t>
            </a:r>
            <a:r>
              <a:rPr lang="en-US" sz="2800" dirty="0"/>
              <a:t>free weekly afterschool art </a:t>
            </a:r>
            <a:r>
              <a:rPr lang="en-US" sz="2800" dirty="0" smtClean="0"/>
              <a:t>program for middle school students on </a:t>
            </a:r>
            <a:r>
              <a:rPr lang="en-US" sz="2800" dirty="0"/>
              <a:t>Wednesday’s from 3:30 pm to 5:30 </a:t>
            </a:r>
            <a:r>
              <a:rPr lang="en-US" sz="2800" dirty="0" smtClean="0"/>
              <a:t>pm. Each session will be limited to 10 students. Participating students will create </a:t>
            </a:r>
            <a:r>
              <a:rPr lang="en-US" sz="2800" dirty="0"/>
              <a:t>a personal art </a:t>
            </a:r>
            <a:r>
              <a:rPr lang="en-US" sz="2800" dirty="0" smtClean="0"/>
              <a:t>portfolio over the course of the program. </a:t>
            </a:r>
            <a:endParaRPr lang="en-US" sz="2800" dirty="0"/>
          </a:p>
        </p:txBody>
      </p:sp>
    </p:spTree>
    <p:custDataLst>
      <p:tags r:id="rId1"/>
    </p:custDataLst>
    <p:extLst>
      <p:ext uri="{BB962C8B-B14F-4D97-AF65-F5344CB8AC3E}">
        <p14:creationId xmlns:p14="http://schemas.microsoft.com/office/powerpoint/2010/main" val="738828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a:t>
            </a:r>
            <a:r>
              <a:rPr lang="en-US" dirty="0"/>
              <a:t>the grant project</a:t>
            </a:r>
          </a:p>
        </p:txBody>
      </p:sp>
      <p:sp>
        <p:nvSpPr>
          <p:cNvPr id="3" name="TextBox 2"/>
          <p:cNvSpPr txBox="1"/>
          <p:nvPr/>
        </p:nvSpPr>
        <p:spPr>
          <a:xfrm>
            <a:off x="1097280" y="2063931"/>
            <a:ext cx="10215154" cy="954107"/>
          </a:xfrm>
          <a:prstGeom prst="rect">
            <a:avLst/>
          </a:prstGeom>
          <a:noFill/>
        </p:spPr>
        <p:txBody>
          <a:bodyPr wrap="square" rtlCol="0">
            <a:spAutoFit/>
          </a:bodyPr>
          <a:lstStyle/>
          <a:p>
            <a:r>
              <a:rPr lang="en-US" sz="2800" dirty="0" smtClean="0"/>
              <a:t>A </a:t>
            </a:r>
            <a:r>
              <a:rPr lang="en-US" sz="2800" b="1" dirty="0" smtClean="0"/>
              <a:t>strategy</a:t>
            </a:r>
            <a:r>
              <a:rPr lang="en-US" sz="2800" dirty="0" smtClean="0"/>
              <a:t> is the approach you take to achieve a </a:t>
            </a:r>
            <a:r>
              <a:rPr lang="en-US" sz="2800" b="1" dirty="0" smtClean="0"/>
              <a:t>goal</a:t>
            </a:r>
            <a:r>
              <a:rPr lang="en-US" sz="2800" dirty="0" smtClean="0"/>
              <a:t>.</a:t>
            </a:r>
          </a:p>
          <a:p>
            <a:r>
              <a:rPr lang="en-US" sz="2800" dirty="0" smtClean="0"/>
              <a:t>An </a:t>
            </a:r>
            <a:r>
              <a:rPr lang="en-US" sz="2800" b="1" dirty="0" smtClean="0"/>
              <a:t>objective </a:t>
            </a:r>
            <a:r>
              <a:rPr lang="en-US" sz="2800" dirty="0" smtClean="0"/>
              <a:t>is a measurable step you take to achieve a </a:t>
            </a:r>
            <a:r>
              <a:rPr lang="en-US" sz="2800" b="1" dirty="0" smtClean="0"/>
              <a:t>strategy</a:t>
            </a:r>
            <a:r>
              <a:rPr lang="en-US" sz="2800" dirty="0" smtClean="0"/>
              <a:t>.</a:t>
            </a:r>
            <a:endParaRPr lang="en-US" sz="2800" dirty="0"/>
          </a:p>
        </p:txBody>
      </p:sp>
      <p:sp>
        <p:nvSpPr>
          <p:cNvPr id="5" name="TextBox 4"/>
          <p:cNvSpPr txBox="1"/>
          <p:nvPr/>
        </p:nvSpPr>
        <p:spPr>
          <a:xfrm>
            <a:off x="554929" y="3106931"/>
            <a:ext cx="9927771" cy="1815882"/>
          </a:xfrm>
          <a:prstGeom prst="rect">
            <a:avLst/>
          </a:prstGeom>
          <a:noFill/>
        </p:spPr>
        <p:txBody>
          <a:bodyPr wrap="square" rtlCol="0">
            <a:spAutoFit/>
          </a:bodyPr>
          <a:lstStyle/>
          <a:p>
            <a:r>
              <a:rPr lang="en-US" sz="2800" dirty="0" smtClean="0"/>
              <a:t>Objective: By the end of January, the library will provide students ages 11-14, with 15 weekly 2 hour afterschool art session that will introduce them to art concepts, improve their fine motor skills and teach them how to create an art portfolio. </a:t>
            </a:r>
          </a:p>
        </p:txBody>
      </p:sp>
      <p:pic>
        <p:nvPicPr>
          <p:cNvPr id="6" name="Picture 5" descr="Photograph of four paintings of cats on easels" title="Paintings on easel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0902" y="4540895"/>
            <a:ext cx="3481098" cy="2317105"/>
          </a:xfrm>
          <a:prstGeom prst="rect">
            <a:avLst/>
          </a:prstGeom>
        </p:spPr>
      </p:pic>
    </p:spTree>
    <p:custDataLst>
      <p:tags r:id="rId1"/>
    </p:custDataLst>
    <p:extLst>
      <p:ext uri="{BB962C8B-B14F-4D97-AF65-F5344CB8AC3E}">
        <p14:creationId xmlns:p14="http://schemas.microsoft.com/office/powerpoint/2010/main" val="3944536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outcomes</a:t>
            </a:r>
            <a:endParaRPr lang="en-US" dirty="0"/>
          </a:p>
        </p:txBody>
      </p:sp>
      <p:sp>
        <p:nvSpPr>
          <p:cNvPr id="4" name="TextBox 3"/>
          <p:cNvSpPr txBox="1"/>
          <p:nvPr/>
        </p:nvSpPr>
        <p:spPr>
          <a:xfrm>
            <a:off x="1319349" y="2246811"/>
            <a:ext cx="9966960" cy="2954655"/>
          </a:xfrm>
          <a:prstGeom prst="rect">
            <a:avLst/>
          </a:prstGeom>
          <a:noFill/>
        </p:spPr>
        <p:txBody>
          <a:bodyPr wrap="square" rtlCol="0">
            <a:spAutoFit/>
          </a:bodyPr>
          <a:lstStyle/>
          <a:p>
            <a:pPr marL="342900" indent="-342900">
              <a:buAutoNum type="arabicPeriod"/>
            </a:pPr>
            <a:r>
              <a:rPr lang="en-US" sz="2800" dirty="0" smtClean="0"/>
              <a:t>Students participating in the art program will become more confident talking about artwork. </a:t>
            </a:r>
          </a:p>
          <a:p>
            <a:pPr marL="342900" indent="-342900">
              <a:buAutoNum type="arabicPeriod"/>
            </a:pPr>
            <a:r>
              <a:rPr lang="en-US" sz="2800" dirty="0" smtClean="0"/>
              <a:t>Students participating in the art program will improve their fine motor skills-drawing, sketching and brush strokes. </a:t>
            </a:r>
          </a:p>
          <a:p>
            <a:pPr marL="342900" indent="-342900">
              <a:buAutoNum type="arabicPeriod"/>
            </a:pPr>
            <a:r>
              <a:rPr lang="en-US" sz="2800" dirty="0" smtClean="0"/>
              <a:t>Students participating in the art program will create a personal art portfolio consisting of six works of art. </a:t>
            </a:r>
          </a:p>
          <a:p>
            <a:endParaRPr lang="en-US" dirty="0"/>
          </a:p>
        </p:txBody>
      </p:sp>
    </p:spTree>
    <p:custDataLst>
      <p:tags r:id="rId1"/>
    </p:custDataLst>
    <p:extLst>
      <p:ext uri="{BB962C8B-B14F-4D97-AF65-F5344CB8AC3E}">
        <p14:creationId xmlns:p14="http://schemas.microsoft.com/office/powerpoint/2010/main" val="363850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Statutes "/>
          <p:cNvSpPr>
            <a:spLocks noGrp="1"/>
          </p:cNvSpPr>
          <p:nvPr>
            <p:ph type="title"/>
          </p:nvPr>
        </p:nvSpPr>
        <p:spPr>
          <a:xfrm>
            <a:off x="1201783" y="756867"/>
            <a:ext cx="10058400" cy="732300"/>
          </a:xfrm>
        </p:spPr>
        <p:txBody>
          <a:bodyPr>
            <a:normAutofit/>
          </a:bodyPr>
          <a:lstStyle/>
          <a:p>
            <a:r>
              <a:rPr lang="en-US" dirty="0" smtClean="0"/>
              <a:t>Statutes</a:t>
            </a:r>
            <a:endParaRPr lang="en-US" dirty="0"/>
          </a:p>
        </p:txBody>
      </p:sp>
      <p:sp>
        <p:nvSpPr>
          <p:cNvPr id="3" name="Content Placeholder 2"/>
          <p:cNvSpPr>
            <a:spLocks noGrp="1"/>
          </p:cNvSpPr>
          <p:nvPr>
            <p:ph idx="1"/>
          </p:nvPr>
        </p:nvSpPr>
        <p:spPr>
          <a:xfrm>
            <a:off x="1201783" y="1776549"/>
            <a:ext cx="10149839" cy="4310741"/>
          </a:xfrm>
        </p:spPr>
        <p:txBody>
          <a:bodyPr>
            <a:normAutofit fontScale="32500" lnSpcReduction="20000"/>
          </a:bodyPr>
          <a:lstStyle/>
          <a:p>
            <a:pPr marL="0" indent="0">
              <a:buNone/>
            </a:pPr>
            <a:r>
              <a:rPr lang="en-US" sz="8600" b="1" dirty="0"/>
              <a:t>ALASKA STATUTES: Article 03 Library Assistance Grants</a:t>
            </a:r>
          </a:p>
          <a:p>
            <a:pPr marL="0" indent="0">
              <a:buNone/>
            </a:pPr>
            <a:r>
              <a:rPr lang="en-US" sz="8600" b="1" dirty="0"/>
              <a:t>Sec. 14.56.300. Library assistance grant program.</a:t>
            </a:r>
          </a:p>
          <a:p>
            <a:pPr marL="0" indent="0">
              <a:buNone/>
            </a:pPr>
            <a:r>
              <a:rPr lang="en-US" sz="8600" dirty="0"/>
              <a:t>There is established in the department a library assistance grant program. From legislative appropriations, the department shall make grants to eligible libraries for public library operations, </a:t>
            </a:r>
            <a:r>
              <a:rPr lang="en-US" sz="8600" u="sng" dirty="0"/>
              <a:t>for interlibrary cooperation</a:t>
            </a:r>
            <a:r>
              <a:rPr lang="en-US" sz="8600" dirty="0"/>
              <a:t>, or for regional library services. </a:t>
            </a:r>
          </a:p>
        </p:txBody>
      </p:sp>
    </p:spTree>
    <p:custDataLst>
      <p:tags r:id="rId1"/>
    </p:custDataLst>
    <p:extLst>
      <p:ext uri="{BB962C8B-B14F-4D97-AF65-F5344CB8AC3E}">
        <p14:creationId xmlns:p14="http://schemas.microsoft.com/office/powerpoint/2010/main" val="3023654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TextBox 2"/>
          <p:cNvSpPr txBox="1"/>
          <p:nvPr/>
        </p:nvSpPr>
        <p:spPr>
          <a:xfrm>
            <a:off x="1280160" y="2325189"/>
            <a:ext cx="8334103"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Middle school students (11-14 years of age) </a:t>
            </a:r>
            <a:endParaRPr lang="en-US" sz="2800" dirty="0"/>
          </a:p>
        </p:txBody>
      </p:sp>
      <p:pic>
        <p:nvPicPr>
          <p:cNvPr id="4" name="Picture 3" descr="Photograph of a student drawing with a pencil" title="Student drawin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1028" y="3436238"/>
            <a:ext cx="4075611" cy="2712828"/>
          </a:xfrm>
          <a:prstGeom prst="rect">
            <a:avLst/>
          </a:prstGeom>
        </p:spPr>
      </p:pic>
    </p:spTree>
    <p:custDataLst>
      <p:tags r:id="rId1"/>
    </p:custDataLst>
    <p:extLst>
      <p:ext uri="{BB962C8B-B14F-4D97-AF65-F5344CB8AC3E}">
        <p14:creationId xmlns:p14="http://schemas.microsoft.com/office/powerpoint/2010/main" val="2946109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&amp; timeline to be undertaken</a:t>
            </a:r>
            <a:endParaRPr lang="en-US" dirty="0"/>
          </a:p>
        </p:txBody>
      </p:sp>
      <p:sp>
        <p:nvSpPr>
          <p:cNvPr id="3" name="TextBox 2"/>
          <p:cNvSpPr txBox="1"/>
          <p:nvPr/>
        </p:nvSpPr>
        <p:spPr>
          <a:xfrm>
            <a:off x="1097280" y="1828801"/>
            <a:ext cx="9313817" cy="4955203"/>
          </a:xfrm>
          <a:prstGeom prst="rect">
            <a:avLst/>
          </a:prstGeom>
          <a:noFill/>
        </p:spPr>
        <p:txBody>
          <a:bodyPr wrap="square" rtlCol="0">
            <a:spAutoFit/>
          </a:bodyPr>
          <a:lstStyle/>
          <a:p>
            <a:r>
              <a:rPr lang="en-US" sz="2800" dirty="0" smtClean="0"/>
              <a:t>July: Preplanning &amp; Ordering Supplies </a:t>
            </a:r>
          </a:p>
          <a:p>
            <a:pPr marL="1371600" lvl="2" indent="-457200">
              <a:buFont typeface="Arial" panose="020B0604020202020204" pitchFamily="34" charset="0"/>
              <a:buChar char="•"/>
            </a:pPr>
            <a:r>
              <a:rPr lang="en-US" sz="2800" dirty="0" smtClean="0"/>
              <a:t>Work with art instructor to develop art curriculum </a:t>
            </a:r>
          </a:p>
          <a:p>
            <a:pPr marL="1371600" lvl="2" indent="-457200">
              <a:buFont typeface="Arial" panose="020B0604020202020204" pitchFamily="34" charset="0"/>
              <a:buChar char="•"/>
            </a:pPr>
            <a:r>
              <a:rPr lang="en-US" sz="2800" dirty="0" smtClean="0"/>
              <a:t>Order art supplies and storage equipment</a:t>
            </a:r>
          </a:p>
          <a:p>
            <a:pPr marL="1371600" lvl="2" indent="-457200">
              <a:buFont typeface="Arial" panose="020B0604020202020204" pitchFamily="34" charset="0"/>
              <a:buChar char="•"/>
            </a:pPr>
            <a:r>
              <a:rPr lang="en-US" sz="2800" dirty="0" smtClean="0"/>
              <a:t>Reserve meeting rooms</a:t>
            </a:r>
          </a:p>
          <a:p>
            <a:pPr lvl="2"/>
            <a:endParaRPr lang="en-US" sz="2800" dirty="0" smtClean="0"/>
          </a:p>
          <a:p>
            <a:r>
              <a:rPr lang="en-US" sz="2800" dirty="0" smtClean="0"/>
              <a:t>August:  Publicize &amp; Registration</a:t>
            </a:r>
          </a:p>
          <a:p>
            <a:r>
              <a:rPr lang="en-US" sz="2800" dirty="0" smtClean="0"/>
              <a:t>September: Afterschool Program </a:t>
            </a:r>
            <a:r>
              <a:rPr lang="en-US" sz="2800" dirty="0"/>
              <a:t>S</a:t>
            </a:r>
            <a:r>
              <a:rPr lang="en-US" sz="2800" dirty="0" smtClean="0"/>
              <a:t>tarts </a:t>
            </a:r>
          </a:p>
          <a:p>
            <a:r>
              <a:rPr lang="en-US" sz="2800" dirty="0" smtClean="0"/>
              <a:t>November: Plan Student Art Show</a:t>
            </a:r>
          </a:p>
          <a:p>
            <a:r>
              <a:rPr lang="en-US" sz="2800" dirty="0" smtClean="0"/>
              <a:t>December: Conduct Evaluations &amp; Student Art Show</a:t>
            </a:r>
          </a:p>
          <a:p>
            <a:r>
              <a:rPr lang="en-US" sz="2800" dirty="0" smtClean="0"/>
              <a:t> </a:t>
            </a:r>
          </a:p>
          <a:p>
            <a:endParaRPr lang="en-US" dirty="0" smtClean="0"/>
          </a:p>
          <a:p>
            <a:r>
              <a:rPr lang="en-US" dirty="0"/>
              <a:t>	</a:t>
            </a:r>
          </a:p>
        </p:txBody>
      </p:sp>
    </p:spTree>
    <p:custDataLst>
      <p:tags r:id="rId1"/>
    </p:custDataLst>
    <p:extLst>
      <p:ext uri="{BB962C8B-B14F-4D97-AF65-F5344CB8AC3E}">
        <p14:creationId xmlns:p14="http://schemas.microsoft.com/office/powerpoint/2010/main" val="2672430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details</a:t>
            </a:r>
            <a:endParaRPr lang="en-US" dirty="0"/>
          </a:p>
        </p:txBody>
      </p:sp>
      <p:pic>
        <p:nvPicPr>
          <p:cNvPr id="3" name="Picture 2" descr="Screen shot of the Justificaiton of all budget line items and Purchases of single itmes of more than $5,000 questions" title="Interlibrary cooperation grant application"/>
          <p:cNvPicPr>
            <a:picLocks noChangeAspect="1"/>
          </p:cNvPicPr>
          <p:nvPr/>
        </p:nvPicPr>
        <p:blipFill>
          <a:blip r:embed="rId4"/>
          <a:stretch>
            <a:fillRect/>
          </a:stretch>
        </p:blipFill>
        <p:spPr>
          <a:xfrm>
            <a:off x="548640" y="1969316"/>
            <a:ext cx="11155680" cy="3688278"/>
          </a:xfrm>
          <a:prstGeom prst="rect">
            <a:avLst/>
          </a:prstGeom>
        </p:spPr>
      </p:pic>
    </p:spTree>
    <p:custDataLst>
      <p:tags r:id="rId1"/>
    </p:custDataLst>
    <p:extLst>
      <p:ext uri="{BB962C8B-B14F-4D97-AF65-F5344CB8AC3E}">
        <p14:creationId xmlns:p14="http://schemas.microsoft.com/office/powerpoint/2010/main" val="2278627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Justificaiton of budget line items" title="Heading title"/>
          <p:cNvSpPr>
            <a:spLocks noGrp="1"/>
          </p:cNvSpPr>
          <p:nvPr>
            <p:ph type="title"/>
          </p:nvPr>
        </p:nvSpPr>
        <p:spPr>
          <a:xfrm>
            <a:off x="947055" y="308066"/>
            <a:ext cx="10058400" cy="1110343"/>
          </a:xfrm>
        </p:spPr>
        <p:txBody>
          <a:bodyPr/>
          <a:lstStyle/>
          <a:p>
            <a:r>
              <a:rPr lang="en-US" dirty="0" smtClean="0"/>
              <a:t>Justification of budget line items </a:t>
            </a:r>
            <a:endParaRPr lang="en-US" dirty="0"/>
          </a:p>
        </p:txBody>
      </p:sp>
      <p:graphicFrame>
        <p:nvGraphicFramePr>
          <p:cNvPr id="7" name="Table 6" descr="Screen shot of an example of how to use a table to justify budget items " title="Justification of budget table"/>
          <p:cNvGraphicFramePr>
            <a:graphicFrameLocks noGrp="1"/>
          </p:cNvGraphicFramePr>
          <p:nvPr>
            <p:extLst>
              <p:ext uri="{D42A27DB-BD31-4B8C-83A1-F6EECF244321}">
                <p14:modId xmlns:p14="http://schemas.microsoft.com/office/powerpoint/2010/main" val="3029525938"/>
              </p:ext>
            </p:extLst>
          </p:nvPr>
        </p:nvGraphicFramePr>
        <p:xfrm>
          <a:off x="313509" y="1373778"/>
          <a:ext cx="10868295" cy="3409835"/>
        </p:xfrm>
        <a:graphic>
          <a:graphicData uri="http://schemas.openxmlformats.org/drawingml/2006/table">
            <a:tbl>
              <a:tblPr firstRow="1" bandRow="1">
                <a:tableStyleId>{5C22544A-7EE6-4342-B048-85BDC9FD1C3A}</a:tableStyleId>
              </a:tblPr>
              <a:tblGrid>
                <a:gridCol w="3622765">
                  <a:extLst>
                    <a:ext uri="{9D8B030D-6E8A-4147-A177-3AD203B41FA5}">
                      <a16:colId xmlns="" xmlns:a16="http://schemas.microsoft.com/office/drawing/2014/main" val="20000"/>
                    </a:ext>
                  </a:extLst>
                </a:gridCol>
                <a:gridCol w="3622765">
                  <a:extLst>
                    <a:ext uri="{9D8B030D-6E8A-4147-A177-3AD203B41FA5}">
                      <a16:colId xmlns="" xmlns:a16="http://schemas.microsoft.com/office/drawing/2014/main" val="20001"/>
                    </a:ext>
                  </a:extLst>
                </a:gridCol>
                <a:gridCol w="3622765">
                  <a:extLst>
                    <a:ext uri="{9D8B030D-6E8A-4147-A177-3AD203B41FA5}">
                      <a16:colId xmlns="" xmlns:a16="http://schemas.microsoft.com/office/drawing/2014/main" val="20002"/>
                    </a:ext>
                  </a:extLst>
                </a:gridCol>
              </a:tblGrid>
              <a:tr h="468115">
                <a:tc>
                  <a:txBody>
                    <a:bodyPr/>
                    <a:lstStyle/>
                    <a:p>
                      <a:r>
                        <a:rPr lang="en-US" dirty="0" smtClean="0">
                          <a:solidFill>
                            <a:schemeClr val="tx1"/>
                          </a:solidFill>
                        </a:rPr>
                        <a:t>Item</a:t>
                      </a:r>
                      <a:r>
                        <a:rPr lang="en-US" baseline="0" dirty="0" smtClean="0">
                          <a:solidFill>
                            <a:schemeClr val="tx1"/>
                          </a:solidFill>
                        </a:rPr>
                        <a: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solidFill>
                        </a:rPr>
                        <a:t>Cost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solidFill>
                        </a:rPr>
                        <a:t>Total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43424">
                <a:tc>
                  <a:txBody>
                    <a:bodyPr/>
                    <a:lstStyle/>
                    <a:p>
                      <a:r>
                        <a:rPr lang="en-US" dirty="0" smtClean="0"/>
                        <a:t>Publicity</a:t>
                      </a:r>
                      <a:r>
                        <a:rPr lang="en-US" baseline="0" dirty="0" smtClean="0"/>
                        <a:t> (Printing Fliers )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858560">
                <a:tc>
                  <a:txBody>
                    <a:bodyPr/>
                    <a:lstStyle/>
                    <a:p>
                      <a:r>
                        <a:rPr lang="en-US" dirty="0" smtClean="0"/>
                        <a:t>Art Supplies (include description</a:t>
                      </a:r>
                      <a:r>
                        <a:rPr lang="en-US" baseline="0" dirty="0" smtClean="0"/>
                        <a:t> of supplies)</a:t>
                      </a:r>
                      <a:endParaRPr lang="en-US" dirty="0" smtClean="0"/>
                    </a:p>
                    <a:p>
                      <a:r>
                        <a:rPr lang="en-US" dirty="0" smtClean="0"/>
                        <a:t>$95.00 per student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$95.00</a:t>
                      </a:r>
                      <a:r>
                        <a:rPr lang="en-US" baseline="0" dirty="0" smtClean="0"/>
                        <a:t> x 10 students = 950.00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$950.00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655720">
                <a:tc>
                  <a:txBody>
                    <a:bodyPr/>
                    <a:lstStyle/>
                    <a:p>
                      <a:r>
                        <a:rPr lang="en-US" dirty="0" smtClean="0"/>
                        <a:t>Storage</a:t>
                      </a:r>
                      <a:r>
                        <a:rPr lang="en-US" baseline="0" dirty="0" smtClean="0"/>
                        <a:t> equipment for art supplies (include description)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$80.00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$80.00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43424">
                <a:tc>
                  <a:txBody>
                    <a:bodyPr/>
                    <a:lstStyle/>
                    <a:p>
                      <a:r>
                        <a:rPr lang="en-US" dirty="0" smtClean="0"/>
                        <a:t>Art</a:t>
                      </a:r>
                      <a:r>
                        <a:rPr lang="en-US" baseline="0" dirty="0" smtClean="0"/>
                        <a:t> Show Supplies (include description)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$30.00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$30.00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43424">
                <a:tc>
                  <a:txBody>
                    <a:bodyPr/>
                    <a:lstStyle/>
                    <a:p>
                      <a:r>
                        <a:rPr lang="en-US" b="1" dirty="0" smtClean="0"/>
                        <a:t>Total Grant Funds Needed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smtClean="0"/>
                        <a:t>$1160.00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4" name="TextBox 3" descr="Example of a an in-kind donation statement on a  grant application" title="In-kind contribution"/>
          <p:cNvSpPr txBox="1"/>
          <p:nvPr/>
        </p:nvSpPr>
        <p:spPr>
          <a:xfrm>
            <a:off x="104501" y="4872875"/>
            <a:ext cx="11743508" cy="1477328"/>
          </a:xfrm>
          <a:prstGeom prst="rect">
            <a:avLst/>
          </a:prstGeom>
          <a:noFill/>
        </p:spPr>
        <p:txBody>
          <a:bodyPr wrap="square" rtlCol="0">
            <a:spAutoFit/>
          </a:bodyPr>
          <a:lstStyle/>
          <a:p>
            <a:r>
              <a:rPr lang="en-US" b="1" dirty="0" smtClean="0"/>
              <a:t>In-kind contribution: </a:t>
            </a:r>
            <a:r>
              <a:rPr lang="en-US" dirty="0" smtClean="0"/>
              <a:t>Library staff will donate 50 hours x $12.00 per hour= $600.00 (writing and managing grant, creating posters, ordering supplies, registering students, creating and conducting evaluation). Library will donate use of the meeting room (15 days for 2 hours at $10.00 per  hour = $600.00</a:t>
            </a:r>
          </a:p>
          <a:p>
            <a:r>
              <a:rPr lang="en-US" dirty="0" smtClean="0"/>
              <a:t>Art instructor will donate 45 hours x $25.00 per hour= $1125.00 planning program, providing instruction and evaluating student art work .   </a:t>
            </a:r>
            <a:r>
              <a:rPr lang="en-US" b="1" dirty="0" smtClean="0"/>
              <a:t>Total in-kind: $2,325.00</a:t>
            </a:r>
            <a:endParaRPr lang="en-US" b="1" dirty="0"/>
          </a:p>
        </p:txBody>
      </p:sp>
    </p:spTree>
    <p:custDataLst>
      <p:tags r:id="rId1"/>
    </p:custDataLst>
    <p:extLst>
      <p:ext uri="{BB962C8B-B14F-4D97-AF65-F5344CB8AC3E}">
        <p14:creationId xmlns:p14="http://schemas.microsoft.com/office/powerpoint/2010/main" val="805591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966" y="182880"/>
            <a:ext cx="10058400" cy="1084217"/>
          </a:xfrm>
        </p:spPr>
        <p:txBody>
          <a:bodyPr/>
          <a:lstStyle/>
          <a:p>
            <a:r>
              <a:rPr lang="en-US" dirty="0" smtClean="0"/>
              <a:t>Budget Summary for this Project: </a:t>
            </a:r>
            <a:endParaRPr lang="en-US" dirty="0"/>
          </a:p>
        </p:txBody>
      </p:sp>
      <p:pic>
        <p:nvPicPr>
          <p:cNvPr id="4" name="Picture 3" descr="Screen shot of an example of a completed budget summary " title="Budgt Summary"/>
          <p:cNvPicPr>
            <a:picLocks noChangeAspect="1"/>
          </p:cNvPicPr>
          <p:nvPr/>
        </p:nvPicPr>
        <p:blipFill>
          <a:blip r:embed="rId4"/>
          <a:stretch>
            <a:fillRect/>
          </a:stretch>
        </p:blipFill>
        <p:spPr>
          <a:xfrm>
            <a:off x="849085" y="1498427"/>
            <a:ext cx="9235442" cy="4918143"/>
          </a:xfrm>
          <a:prstGeom prst="rect">
            <a:avLst/>
          </a:prstGeom>
        </p:spPr>
      </p:pic>
    </p:spTree>
    <p:custDataLst>
      <p:tags r:id="rId1"/>
    </p:custDataLst>
    <p:extLst>
      <p:ext uri="{BB962C8B-B14F-4D97-AF65-F5344CB8AC3E}">
        <p14:creationId xmlns:p14="http://schemas.microsoft.com/office/powerpoint/2010/main" val="164452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03530"/>
          </a:xfrm>
        </p:spPr>
        <p:txBody>
          <a:bodyPr/>
          <a:lstStyle/>
          <a:p>
            <a:r>
              <a:rPr lang="en-US" dirty="0" smtClean="0"/>
              <a:t>DUNS Number</a:t>
            </a:r>
            <a:endParaRPr lang="en-US" dirty="0"/>
          </a:p>
        </p:txBody>
      </p:sp>
      <p:sp>
        <p:nvSpPr>
          <p:cNvPr id="3" name="TextBox 2"/>
          <p:cNvSpPr txBox="1"/>
          <p:nvPr/>
        </p:nvSpPr>
        <p:spPr>
          <a:xfrm>
            <a:off x="764176" y="1786635"/>
            <a:ext cx="10189029" cy="1384995"/>
          </a:xfrm>
          <a:prstGeom prst="rect">
            <a:avLst/>
          </a:prstGeom>
          <a:noFill/>
        </p:spPr>
        <p:txBody>
          <a:bodyPr wrap="square" rtlCol="0">
            <a:spAutoFit/>
          </a:bodyPr>
          <a:lstStyle/>
          <a:p>
            <a:r>
              <a:rPr lang="en-US" sz="2800" dirty="0"/>
              <a:t>A </a:t>
            </a:r>
            <a:r>
              <a:rPr lang="en-US" sz="2800" b="1" dirty="0"/>
              <a:t>DUNS number</a:t>
            </a:r>
            <a:r>
              <a:rPr lang="en-US" sz="2800" dirty="0"/>
              <a:t> is a unique nine-character number used to identify your organization. The federal government uses the DUNS number to track how federal money is allocated.  </a:t>
            </a:r>
          </a:p>
        </p:txBody>
      </p:sp>
      <p:sp>
        <p:nvSpPr>
          <p:cNvPr id="4" name="TextBox 3"/>
          <p:cNvSpPr txBox="1"/>
          <p:nvPr/>
        </p:nvSpPr>
        <p:spPr>
          <a:xfrm>
            <a:off x="764176" y="3468131"/>
            <a:ext cx="10593977" cy="1815882"/>
          </a:xfrm>
          <a:prstGeom prst="rect">
            <a:avLst/>
          </a:prstGeom>
          <a:noFill/>
        </p:spPr>
        <p:txBody>
          <a:bodyPr wrap="square" rtlCol="0">
            <a:spAutoFit/>
          </a:bodyPr>
          <a:lstStyle/>
          <a:p>
            <a:r>
              <a:rPr lang="en-US" sz="2800" b="1" dirty="0"/>
              <a:t>How to Register for a DUNS Number</a:t>
            </a:r>
          </a:p>
          <a:p>
            <a:r>
              <a:rPr lang="en-US" sz="2800" dirty="0"/>
              <a:t>If your organization does not yet have a DUNS number, or no one knows it, visit the </a:t>
            </a:r>
            <a:r>
              <a:rPr lang="en-US" sz="2800" dirty="0">
                <a:hlinkClick r:id="rId4"/>
              </a:rPr>
              <a:t>Dun &amp; Bradstreet (D&amp;B) website</a:t>
            </a:r>
            <a:r>
              <a:rPr lang="en-US" sz="2800" dirty="0"/>
              <a:t> or call 1-866-705-5711 to register or search for a DUNS number.</a:t>
            </a:r>
          </a:p>
        </p:txBody>
      </p:sp>
      <p:sp>
        <p:nvSpPr>
          <p:cNvPr id="5" name="Rectangle 4"/>
          <p:cNvSpPr/>
          <p:nvPr/>
        </p:nvSpPr>
        <p:spPr>
          <a:xfrm>
            <a:off x="118533" y="5461832"/>
            <a:ext cx="12073467" cy="954107"/>
          </a:xfrm>
          <a:prstGeom prst="rect">
            <a:avLst/>
          </a:prstGeom>
        </p:spPr>
        <p:txBody>
          <a:bodyPr wrap="square">
            <a:spAutoFit/>
          </a:bodyPr>
          <a:lstStyle/>
          <a:p>
            <a:r>
              <a:rPr lang="en-US" sz="2800" dirty="0"/>
              <a:t>https://www.grants.gov/applicants/organization-registration/step-1-obtain-duns-number.html</a:t>
            </a:r>
          </a:p>
        </p:txBody>
      </p:sp>
    </p:spTree>
    <p:custDataLst>
      <p:tags r:id="rId1"/>
    </p:custDataLst>
    <p:extLst>
      <p:ext uri="{BB962C8B-B14F-4D97-AF65-F5344CB8AC3E}">
        <p14:creationId xmlns:p14="http://schemas.microsoft.com/office/powerpoint/2010/main" val="379963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Plan &amp; Activities</a:t>
            </a:r>
            <a:endParaRPr lang="en-US" dirty="0"/>
          </a:p>
        </p:txBody>
      </p:sp>
      <p:pic>
        <p:nvPicPr>
          <p:cNvPr id="5" name="Picture 4" descr="Screen shot of the evaluation plan, activities this grant supports and the past grant accomplishments questions. " title="Interlibrary cooperation grant application"/>
          <p:cNvPicPr>
            <a:picLocks noChangeAspect="1"/>
          </p:cNvPicPr>
          <p:nvPr/>
        </p:nvPicPr>
        <p:blipFill>
          <a:blip r:embed="rId4"/>
          <a:stretch>
            <a:fillRect/>
          </a:stretch>
        </p:blipFill>
        <p:spPr>
          <a:xfrm>
            <a:off x="515393" y="2015925"/>
            <a:ext cx="10876207" cy="4322439"/>
          </a:xfrm>
          <a:prstGeom prst="rect">
            <a:avLst/>
          </a:prstGeom>
        </p:spPr>
      </p:pic>
    </p:spTree>
    <p:custDataLst>
      <p:tags r:id="rId1"/>
    </p:custDataLst>
    <p:extLst>
      <p:ext uri="{BB962C8B-B14F-4D97-AF65-F5344CB8AC3E}">
        <p14:creationId xmlns:p14="http://schemas.microsoft.com/office/powerpoint/2010/main" val="991265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a:t>e</a:t>
            </a:r>
            <a:r>
              <a:rPr lang="en-US" dirty="0" smtClean="0"/>
              <a:t>valuation pla</a:t>
            </a:r>
            <a:r>
              <a:rPr lang="en-US" dirty="0"/>
              <a:t>n</a:t>
            </a:r>
          </a:p>
        </p:txBody>
      </p:sp>
      <p:sp>
        <p:nvSpPr>
          <p:cNvPr id="3" name="TextBox 2"/>
          <p:cNvSpPr txBox="1"/>
          <p:nvPr/>
        </p:nvSpPr>
        <p:spPr>
          <a:xfrm>
            <a:off x="1097280" y="1907177"/>
            <a:ext cx="100584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By January 2020, 90% of the students participating in the arts program will report that they are </a:t>
            </a:r>
            <a:r>
              <a:rPr lang="en-US" sz="2800" dirty="0">
                <a:solidFill>
                  <a:schemeClr val="tx1">
                    <a:lumMod val="50000"/>
                    <a:lumOff val="50000"/>
                  </a:schemeClr>
                </a:solidFill>
              </a:rPr>
              <a:t>more confident </a:t>
            </a:r>
            <a:r>
              <a:rPr lang="en-US" sz="2800" dirty="0"/>
              <a:t>talking about artwork.</a:t>
            </a:r>
          </a:p>
          <a:p>
            <a:pPr marL="285750" indent="-285750">
              <a:buFont typeface="Arial" panose="020B0604020202020204" pitchFamily="34" charset="0"/>
              <a:buChar char="•"/>
            </a:pPr>
            <a:r>
              <a:rPr lang="en-US" sz="2800" dirty="0"/>
              <a:t>By January 2020, 90% of students participating in the arts program will report that their </a:t>
            </a:r>
            <a:r>
              <a:rPr lang="en-US" sz="2800" dirty="0">
                <a:solidFill>
                  <a:schemeClr val="tx1">
                    <a:lumMod val="50000"/>
                    <a:lumOff val="50000"/>
                  </a:schemeClr>
                </a:solidFill>
              </a:rPr>
              <a:t>fine motor skills- </a:t>
            </a:r>
            <a:r>
              <a:rPr lang="en-US" sz="2800" dirty="0"/>
              <a:t>drawing, sketching and brush strokes have improved . </a:t>
            </a:r>
          </a:p>
          <a:p>
            <a:pPr marL="285750" indent="-285750">
              <a:buFont typeface="Arial" panose="020B0604020202020204" pitchFamily="34" charset="0"/>
              <a:buChar char="•"/>
            </a:pPr>
            <a:r>
              <a:rPr lang="en-US" sz="2800" dirty="0"/>
              <a:t>By January 2020 , 85% of the students will </a:t>
            </a:r>
            <a:r>
              <a:rPr lang="en-US" sz="2800" dirty="0">
                <a:solidFill>
                  <a:schemeClr val="tx1">
                    <a:lumMod val="50000"/>
                    <a:lumOff val="50000"/>
                  </a:schemeClr>
                </a:solidFill>
              </a:rPr>
              <a:t>have created a personal art portfolio</a:t>
            </a:r>
            <a:r>
              <a:rPr lang="en-US" sz="2800" dirty="0"/>
              <a:t> consisting of </a:t>
            </a:r>
            <a:r>
              <a:rPr lang="en-US" sz="2800" dirty="0">
                <a:solidFill>
                  <a:schemeClr val="tx1">
                    <a:lumMod val="50000"/>
                    <a:lumOff val="50000"/>
                  </a:schemeClr>
                </a:solidFill>
              </a:rPr>
              <a:t>six works </a:t>
            </a:r>
            <a:r>
              <a:rPr lang="en-US" sz="2800" dirty="0"/>
              <a:t>of art. </a:t>
            </a:r>
          </a:p>
        </p:txBody>
      </p:sp>
    </p:spTree>
    <p:custDataLst>
      <p:tags r:id="rId1"/>
    </p:custDataLst>
    <p:extLst>
      <p:ext uri="{BB962C8B-B14F-4D97-AF65-F5344CB8AC3E}">
        <p14:creationId xmlns:p14="http://schemas.microsoft.com/office/powerpoint/2010/main" val="148730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17566"/>
            <a:ext cx="10058400" cy="1149531"/>
          </a:xfrm>
        </p:spPr>
        <p:txBody>
          <a:bodyPr>
            <a:normAutofit/>
          </a:bodyPr>
          <a:lstStyle/>
          <a:p>
            <a:pPr algn="ctr"/>
            <a:r>
              <a:rPr lang="en-US" sz="3600" dirty="0" smtClean="0"/>
              <a:t>Library Services and Technology Act Alaska State Plan 2018-2022</a:t>
            </a:r>
            <a:endParaRPr lang="en-US" sz="3600" dirty="0"/>
          </a:p>
        </p:txBody>
      </p:sp>
      <p:pic>
        <p:nvPicPr>
          <p:cNvPr id="4" name="Picture 3" descr="Screen shot of Governor's Advisory Council on Libraries webpage" title="Governor's Advisory Council on Libraries "/>
          <p:cNvPicPr>
            <a:picLocks noChangeAspect="1"/>
          </p:cNvPicPr>
          <p:nvPr/>
        </p:nvPicPr>
        <p:blipFill>
          <a:blip r:embed="rId4"/>
          <a:stretch>
            <a:fillRect/>
          </a:stretch>
        </p:blipFill>
        <p:spPr>
          <a:xfrm>
            <a:off x="851461" y="1475227"/>
            <a:ext cx="7315199" cy="4651423"/>
          </a:xfrm>
          <a:prstGeom prst="rect">
            <a:avLst/>
          </a:prstGeom>
        </p:spPr>
      </p:pic>
      <p:sp>
        <p:nvSpPr>
          <p:cNvPr id="5" name="Rectangle 4"/>
          <p:cNvSpPr/>
          <p:nvPr/>
        </p:nvSpPr>
        <p:spPr>
          <a:xfrm>
            <a:off x="4331309" y="6334780"/>
            <a:ext cx="6732931" cy="523220"/>
          </a:xfrm>
          <a:prstGeom prst="rect">
            <a:avLst/>
          </a:prstGeom>
        </p:spPr>
        <p:txBody>
          <a:bodyPr wrap="square">
            <a:spAutoFit/>
          </a:bodyPr>
          <a:lstStyle/>
          <a:p>
            <a:r>
              <a:rPr lang="en-US" sz="2800" dirty="0"/>
              <a:t>https://library.alaska.gov/public/board.html</a:t>
            </a:r>
          </a:p>
        </p:txBody>
      </p:sp>
    </p:spTree>
    <p:custDataLst>
      <p:tags r:id="rId1"/>
    </p:custDataLst>
    <p:extLst>
      <p:ext uri="{BB962C8B-B14F-4D97-AF65-F5344CB8AC3E}">
        <p14:creationId xmlns:p14="http://schemas.microsoft.com/office/powerpoint/2010/main" val="1324203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endParaRPr lang="en-US" dirty="0"/>
          </a:p>
        </p:txBody>
      </p:sp>
      <p:pic>
        <p:nvPicPr>
          <p:cNvPr id="4" name="Picture 3" descr="Screen shot of the three goals listed in the Alaska State Plan" title="Alaska State Plan goals "/>
          <p:cNvPicPr>
            <a:picLocks noChangeAspect="1"/>
          </p:cNvPicPr>
          <p:nvPr/>
        </p:nvPicPr>
        <p:blipFill>
          <a:blip r:embed="rId4"/>
          <a:stretch>
            <a:fillRect/>
          </a:stretch>
        </p:blipFill>
        <p:spPr>
          <a:xfrm>
            <a:off x="875211" y="2127590"/>
            <a:ext cx="10365037" cy="1904178"/>
          </a:xfrm>
          <a:prstGeom prst="rect">
            <a:avLst/>
          </a:prstGeom>
        </p:spPr>
      </p:pic>
      <p:pic>
        <p:nvPicPr>
          <p:cNvPr id="8" name="Picture 7" descr="Screen shot of activity 1.8 Support library users of all ages in their pursuit of formal education" title="Activity 1.8 "/>
          <p:cNvPicPr>
            <a:picLocks noChangeAspect="1"/>
          </p:cNvPicPr>
          <p:nvPr/>
        </p:nvPicPr>
        <p:blipFill>
          <a:blip r:embed="rId5"/>
          <a:stretch>
            <a:fillRect/>
          </a:stretch>
        </p:blipFill>
        <p:spPr>
          <a:xfrm>
            <a:off x="1016268" y="4545874"/>
            <a:ext cx="9812842" cy="1491552"/>
          </a:xfrm>
          <a:prstGeom prst="rect">
            <a:avLst/>
          </a:prstGeom>
        </p:spPr>
      </p:pic>
    </p:spTree>
    <p:custDataLst>
      <p:tags r:id="rId1"/>
    </p:custDataLst>
    <p:extLst>
      <p:ext uri="{BB962C8B-B14F-4D97-AF65-F5344CB8AC3E}">
        <p14:creationId xmlns:p14="http://schemas.microsoft.com/office/powerpoint/2010/main" val="206593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83" y="286604"/>
            <a:ext cx="10541726" cy="1189500"/>
          </a:xfrm>
        </p:spPr>
        <p:txBody>
          <a:bodyPr>
            <a:normAutofit fontScale="90000"/>
          </a:bodyPr>
          <a:lstStyle/>
          <a:p>
            <a:r>
              <a:rPr lang="en-US" dirty="0"/>
              <a:t>4 AAC 57.065. Interlibrary cooperation grants </a:t>
            </a:r>
          </a:p>
        </p:txBody>
      </p:sp>
      <p:sp>
        <p:nvSpPr>
          <p:cNvPr id="3" name="Content Placeholder 2"/>
          <p:cNvSpPr>
            <a:spLocks noGrp="1"/>
          </p:cNvSpPr>
          <p:nvPr>
            <p:ph idx="1"/>
          </p:nvPr>
        </p:nvSpPr>
        <p:spPr>
          <a:xfrm>
            <a:off x="744583" y="1728168"/>
            <a:ext cx="11077303" cy="4215431"/>
          </a:xfrm>
        </p:spPr>
        <p:txBody>
          <a:bodyPr>
            <a:normAutofit fontScale="70000" lnSpcReduction="20000"/>
          </a:bodyPr>
          <a:lstStyle/>
          <a:p>
            <a:pPr marL="0" indent="0">
              <a:buNone/>
            </a:pPr>
            <a:r>
              <a:rPr lang="en-US" sz="4000" dirty="0"/>
              <a:t>The interlibrary cooperation grant program is competitive. The division shall make an interlibrary cooperation grant to a library to promote or support </a:t>
            </a:r>
          </a:p>
          <a:p>
            <a:pPr marL="0" indent="0">
              <a:buNone/>
            </a:pPr>
            <a:r>
              <a:rPr lang="en-US" sz="4000" b="1" dirty="0"/>
              <a:t>sharing of resources</a:t>
            </a:r>
            <a:r>
              <a:rPr lang="en-US" sz="4000" dirty="0"/>
              <a:t>; </a:t>
            </a:r>
          </a:p>
          <a:p>
            <a:pPr marL="0" indent="0">
              <a:buNone/>
            </a:pPr>
            <a:r>
              <a:rPr lang="en-US" sz="4000" b="1" dirty="0"/>
              <a:t>cooperative services </a:t>
            </a:r>
            <a:r>
              <a:rPr lang="en-US" sz="4000" dirty="0"/>
              <a:t>with another library; </a:t>
            </a:r>
          </a:p>
          <a:p>
            <a:pPr marL="0" indent="0">
              <a:buNone/>
            </a:pPr>
            <a:r>
              <a:rPr lang="en-US" sz="4000" b="1" dirty="0"/>
              <a:t>innovative programs </a:t>
            </a:r>
            <a:r>
              <a:rPr lang="en-US" sz="4000" dirty="0"/>
              <a:t>for the delivery of library services; or </a:t>
            </a:r>
          </a:p>
          <a:p>
            <a:pPr marL="0" indent="0">
              <a:buNone/>
            </a:pPr>
            <a:r>
              <a:rPr lang="en-US" sz="4000" b="1" dirty="0"/>
              <a:t>training</a:t>
            </a:r>
            <a:r>
              <a:rPr lang="en-US" sz="4000" dirty="0"/>
              <a:t> or other programs that strengthen library services. </a:t>
            </a:r>
          </a:p>
          <a:p>
            <a:pPr marL="0" indent="0">
              <a:buNone/>
            </a:pPr>
            <a:endParaRPr lang="en-US" dirty="0"/>
          </a:p>
        </p:txBody>
      </p:sp>
    </p:spTree>
    <p:custDataLst>
      <p:tags r:id="rId1"/>
    </p:custDataLst>
    <p:extLst>
      <p:ext uri="{BB962C8B-B14F-4D97-AF65-F5344CB8AC3E}">
        <p14:creationId xmlns:p14="http://schemas.microsoft.com/office/powerpoint/2010/main" val="870189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eck that your evaluation plan matches evaluation in activity" title="Check your evaluation plan"/>
          <p:cNvSpPr>
            <a:spLocks noGrp="1"/>
          </p:cNvSpPr>
          <p:nvPr>
            <p:ph type="title"/>
          </p:nvPr>
        </p:nvSpPr>
        <p:spPr/>
        <p:txBody>
          <a:bodyPr/>
          <a:lstStyle/>
          <a:p>
            <a:pPr algn="r"/>
            <a:r>
              <a:rPr lang="en-US" dirty="0" smtClean="0"/>
              <a:t>Check your evaluation </a:t>
            </a:r>
            <a:r>
              <a:rPr lang="en-US" dirty="0"/>
              <a:t>plan</a:t>
            </a:r>
          </a:p>
        </p:txBody>
      </p:sp>
      <p:sp>
        <p:nvSpPr>
          <p:cNvPr id="3" name="Rectangle 2"/>
          <p:cNvSpPr/>
          <p:nvPr/>
        </p:nvSpPr>
        <p:spPr>
          <a:xfrm>
            <a:off x="718457" y="2235650"/>
            <a:ext cx="10437223" cy="3539430"/>
          </a:xfrm>
          <a:prstGeom prst="rect">
            <a:avLst/>
          </a:prstGeom>
        </p:spPr>
        <p:txBody>
          <a:bodyPr wrap="square">
            <a:spAutoFit/>
          </a:bodyPr>
          <a:lstStyle/>
          <a:p>
            <a:pPr marL="285750" indent="-285750">
              <a:buFont typeface="Arial" panose="020B0604020202020204" pitchFamily="34" charset="0"/>
              <a:buChar char="•"/>
            </a:pPr>
            <a:r>
              <a:rPr lang="en-US" sz="2800" dirty="0"/>
              <a:t>By January 2020, 90% of the students participating in the arts program will report that they are </a:t>
            </a:r>
            <a:r>
              <a:rPr lang="en-US" sz="2800" dirty="0">
                <a:solidFill>
                  <a:schemeClr val="tx1">
                    <a:lumMod val="50000"/>
                    <a:lumOff val="50000"/>
                  </a:schemeClr>
                </a:solidFill>
              </a:rPr>
              <a:t>more confident </a:t>
            </a:r>
            <a:r>
              <a:rPr lang="en-US" sz="2800" dirty="0"/>
              <a:t>talking about artwork.</a:t>
            </a:r>
          </a:p>
          <a:p>
            <a:pPr marL="285750" indent="-285750">
              <a:buFont typeface="Arial" panose="020B0604020202020204" pitchFamily="34" charset="0"/>
              <a:buChar char="•"/>
            </a:pPr>
            <a:r>
              <a:rPr lang="en-US" sz="2800" dirty="0"/>
              <a:t>By January 2020, 90% of students participating in the arts program will report that their </a:t>
            </a:r>
            <a:r>
              <a:rPr lang="en-US" sz="2800" dirty="0">
                <a:solidFill>
                  <a:schemeClr val="tx1">
                    <a:lumMod val="50000"/>
                    <a:lumOff val="50000"/>
                  </a:schemeClr>
                </a:solidFill>
              </a:rPr>
              <a:t>fine motor skills- </a:t>
            </a:r>
            <a:r>
              <a:rPr lang="en-US" sz="2800" dirty="0"/>
              <a:t>drawing, sketching and brush strokes have improved . </a:t>
            </a:r>
          </a:p>
          <a:p>
            <a:pPr marL="285750" indent="-285750">
              <a:buFont typeface="Arial" panose="020B0604020202020204" pitchFamily="34" charset="0"/>
              <a:buChar char="•"/>
            </a:pPr>
            <a:r>
              <a:rPr lang="en-US" sz="2800" dirty="0"/>
              <a:t>By January 2020 , 85% of the students will </a:t>
            </a:r>
            <a:r>
              <a:rPr lang="en-US" sz="2800" dirty="0">
                <a:solidFill>
                  <a:schemeClr val="tx1">
                    <a:lumMod val="50000"/>
                    <a:lumOff val="50000"/>
                  </a:schemeClr>
                </a:solidFill>
              </a:rPr>
              <a:t>have created a personal art portfolio</a:t>
            </a:r>
            <a:r>
              <a:rPr lang="en-US" sz="2800" dirty="0"/>
              <a:t> consisting of </a:t>
            </a:r>
            <a:r>
              <a:rPr lang="en-US" sz="2800" dirty="0">
                <a:solidFill>
                  <a:schemeClr val="tx1">
                    <a:lumMod val="50000"/>
                    <a:lumOff val="50000"/>
                  </a:schemeClr>
                </a:solidFill>
              </a:rPr>
              <a:t>six works </a:t>
            </a:r>
            <a:r>
              <a:rPr lang="en-US" sz="2800" dirty="0"/>
              <a:t>of art. </a:t>
            </a:r>
          </a:p>
        </p:txBody>
      </p:sp>
      <p:pic>
        <p:nvPicPr>
          <p:cNvPr id="4" name="Picture 3" descr="Graphic of a check mark" title="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705" y="286603"/>
            <a:ext cx="1623508" cy="1755144"/>
          </a:xfrm>
          <a:prstGeom prst="rect">
            <a:avLst/>
          </a:prstGeom>
        </p:spPr>
      </p:pic>
    </p:spTree>
    <p:custDataLst>
      <p:tags r:id="rId1"/>
    </p:custDataLst>
    <p:extLst>
      <p:ext uri="{BB962C8B-B14F-4D97-AF65-F5344CB8AC3E}">
        <p14:creationId xmlns:p14="http://schemas.microsoft.com/office/powerpoint/2010/main" val="3168730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Questions </a:t>
            </a:r>
            <a:endParaRPr lang="en-US" dirty="0"/>
          </a:p>
        </p:txBody>
      </p:sp>
      <p:pic>
        <p:nvPicPr>
          <p:cNvPr id="4" name="Picture 3" descr="Screen shot of the final five questions on the interlibrary cooperation grant application" title="Interlibrary cooperation grant application"/>
          <p:cNvPicPr>
            <a:picLocks noChangeAspect="1"/>
          </p:cNvPicPr>
          <p:nvPr/>
        </p:nvPicPr>
        <p:blipFill>
          <a:blip r:embed="rId4"/>
          <a:stretch>
            <a:fillRect/>
          </a:stretch>
        </p:blipFill>
        <p:spPr>
          <a:xfrm>
            <a:off x="302650" y="1872786"/>
            <a:ext cx="11254191" cy="4371211"/>
          </a:xfrm>
          <a:prstGeom prst="rect">
            <a:avLst/>
          </a:prstGeom>
        </p:spPr>
      </p:pic>
    </p:spTree>
    <p:custDataLst>
      <p:tags r:id="rId1"/>
    </p:custDataLst>
    <p:extLst>
      <p:ext uri="{BB962C8B-B14F-4D97-AF65-F5344CB8AC3E}">
        <p14:creationId xmlns:p14="http://schemas.microsoft.com/office/powerpoint/2010/main" val="411563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 plan</a:t>
            </a:r>
            <a:endParaRPr lang="en-US" dirty="0"/>
          </a:p>
        </p:txBody>
      </p:sp>
      <p:sp>
        <p:nvSpPr>
          <p:cNvPr id="3" name="TextBox 2"/>
          <p:cNvSpPr txBox="1"/>
          <p:nvPr/>
        </p:nvSpPr>
        <p:spPr>
          <a:xfrm>
            <a:off x="1201783" y="2207623"/>
            <a:ext cx="10045337"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Review </a:t>
            </a:r>
          </a:p>
          <a:p>
            <a:pPr marL="285750" indent="-285750">
              <a:buFont typeface="Arial" panose="020B0604020202020204" pitchFamily="34" charset="0"/>
              <a:buChar char="•"/>
            </a:pPr>
            <a:r>
              <a:rPr lang="en-US" sz="2800" dirty="0" smtClean="0"/>
              <a:t>Refine </a:t>
            </a:r>
          </a:p>
          <a:p>
            <a:pPr marL="285750" indent="-285750">
              <a:buFont typeface="Arial" panose="020B0604020202020204" pitchFamily="34" charset="0"/>
              <a:buChar char="•"/>
            </a:pPr>
            <a:r>
              <a:rPr lang="en-US" sz="2800" dirty="0" smtClean="0"/>
              <a:t>Renew</a:t>
            </a:r>
            <a:endParaRPr lang="en-US" sz="2800" dirty="0"/>
          </a:p>
        </p:txBody>
      </p:sp>
    </p:spTree>
    <p:custDataLst>
      <p:tags r:id="rId1"/>
    </p:custDataLst>
    <p:extLst>
      <p:ext uri="{BB962C8B-B14F-4D97-AF65-F5344CB8AC3E}">
        <p14:creationId xmlns:p14="http://schemas.microsoft.com/office/powerpoint/2010/main" val="125760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 plan</a:t>
            </a:r>
            <a:endParaRPr lang="en-US" dirty="0"/>
          </a:p>
        </p:txBody>
      </p:sp>
      <p:sp>
        <p:nvSpPr>
          <p:cNvPr id="3" name="TextBox 2"/>
          <p:cNvSpPr txBox="1"/>
          <p:nvPr/>
        </p:nvSpPr>
        <p:spPr>
          <a:xfrm>
            <a:off x="391887" y="2272937"/>
            <a:ext cx="11103428" cy="2523768"/>
          </a:xfrm>
          <a:prstGeom prst="rect">
            <a:avLst/>
          </a:prstGeom>
          <a:noFill/>
        </p:spPr>
        <p:txBody>
          <a:bodyPr wrap="square" rtlCol="0">
            <a:spAutoFit/>
          </a:bodyPr>
          <a:lstStyle/>
          <a:p>
            <a:r>
              <a:rPr lang="en-US" sz="2800" dirty="0" smtClean="0"/>
              <a:t>Suggestions: </a:t>
            </a:r>
          </a:p>
          <a:p>
            <a:pPr marL="285750" indent="-285750">
              <a:buFont typeface="Arial" panose="020B0604020202020204" pitchFamily="34" charset="0"/>
              <a:buChar char="•"/>
            </a:pPr>
            <a:r>
              <a:rPr lang="en-US" sz="2800" dirty="0" smtClean="0"/>
              <a:t>An article in Newspoke: the newsletter of the Alaska Library Association</a:t>
            </a:r>
          </a:p>
          <a:p>
            <a:pPr marL="285750" indent="-285750">
              <a:buFont typeface="Arial" panose="020B0604020202020204" pitchFamily="34" charset="0"/>
              <a:buChar char="•"/>
            </a:pPr>
            <a:r>
              <a:rPr lang="en-US" sz="2800" dirty="0" smtClean="0"/>
              <a:t>A poster session during the AkLA Conference</a:t>
            </a:r>
          </a:p>
          <a:p>
            <a:pPr marL="285750" indent="-285750">
              <a:buFont typeface="Arial" panose="020B0604020202020204" pitchFamily="34" charset="0"/>
              <a:buChar char="•"/>
            </a:pPr>
            <a:r>
              <a:rPr lang="en-US" sz="2800" dirty="0" smtClean="0"/>
              <a:t>A webinar (Public Librarians Chat is always looking for presenters) </a:t>
            </a:r>
          </a:p>
          <a:p>
            <a:pPr marL="285750" indent="-285750">
              <a:buFont typeface="Arial" panose="020B0604020202020204" pitchFamily="34" charset="0"/>
              <a:buChar char="•"/>
            </a:pPr>
            <a:r>
              <a:rPr lang="en-US" sz="2800" dirty="0" smtClean="0"/>
              <a:t>A presentation during the AkLA Conference</a:t>
            </a:r>
          </a:p>
          <a:p>
            <a:endParaRPr lang="en-US" dirty="0"/>
          </a:p>
        </p:txBody>
      </p:sp>
    </p:spTree>
    <p:custDataLst>
      <p:tags r:id="rId1"/>
    </p:custDataLst>
    <p:extLst>
      <p:ext uri="{BB962C8B-B14F-4D97-AF65-F5344CB8AC3E}">
        <p14:creationId xmlns:p14="http://schemas.microsoft.com/office/powerpoint/2010/main" val="113942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Letters of Support</a:t>
            </a:r>
            <a:endParaRPr lang="en-US" dirty="0"/>
          </a:p>
        </p:txBody>
      </p:sp>
      <p:sp>
        <p:nvSpPr>
          <p:cNvPr id="3" name="TextBox 2"/>
          <p:cNvSpPr txBox="1"/>
          <p:nvPr/>
        </p:nvSpPr>
        <p:spPr>
          <a:xfrm>
            <a:off x="1214846" y="2220686"/>
            <a:ext cx="877824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 letter from the Middle School Principal </a:t>
            </a:r>
          </a:p>
          <a:p>
            <a:pPr marL="285750" indent="-285750">
              <a:buFont typeface="Arial" panose="020B0604020202020204" pitchFamily="34" charset="0"/>
              <a:buChar char="•"/>
            </a:pPr>
            <a:r>
              <a:rPr lang="en-US" sz="2800" dirty="0" smtClean="0"/>
              <a:t>A letter from School Librarian </a:t>
            </a:r>
            <a:endParaRPr lang="en-US" sz="2800" dirty="0"/>
          </a:p>
        </p:txBody>
      </p:sp>
    </p:spTree>
    <p:custDataLst>
      <p:tags r:id="rId1"/>
    </p:custDataLst>
    <p:extLst>
      <p:ext uri="{BB962C8B-B14F-4D97-AF65-F5344CB8AC3E}">
        <p14:creationId xmlns:p14="http://schemas.microsoft.com/office/powerpoint/2010/main" val="4125223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following before submitting</a:t>
            </a:r>
            <a:endParaRPr lang="en-US" dirty="0"/>
          </a:p>
        </p:txBody>
      </p:sp>
      <p:sp>
        <p:nvSpPr>
          <p:cNvPr id="3" name="TextBox 2"/>
          <p:cNvSpPr txBox="1"/>
          <p:nvPr/>
        </p:nvSpPr>
        <p:spPr>
          <a:xfrm>
            <a:off x="1110343" y="2116183"/>
            <a:ext cx="8974183"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Check you math</a:t>
            </a:r>
          </a:p>
          <a:p>
            <a:pPr marL="285750" indent="-285750">
              <a:buFont typeface="Arial" panose="020B0604020202020204" pitchFamily="34" charset="0"/>
              <a:buChar char="•"/>
            </a:pPr>
            <a:r>
              <a:rPr lang="en-US" sz="2800" dirty="0" smtClean="0"/>
              <a:t>Spelling </a:t>
            </a:r>
          </a:p>
          <a:p>
            <a:pPr marL="285750" indent="-285750">
              <a:buFont typeface="Arial" panose="020B0604020202020204" pitchFamily="34" charset="0"/>
              <a:buChar char="•"/>
            </a:pPr>
            <a:r>
              <a:rPr lang="en-US" sz="2800" dirty="0" smtClean="0"/>
              <a:t>Logic of the time line</a:t>
            </a:r>
          </a:p>
          <a:p>
            <a:pPr marL="285750" indent="-285750">
              <a:buFont typeface="Arial" panose="020B0604020202020204" pitchFamily="34" charset="0"/>
              <a:buChar char="•"/>
            </a:pPr>
            <a:r>
              <a:rPr lang="en-US" sz="2800" dirty="0" smtClean="0"/>
              <a:t>Project Goal</a:t>
            </a:r>
            <a:endParaRPr lang="en-US" sz="2800" dirty="0"/>
          </a:p>
        </p:txBody>
      </p:sp>
    </p:spTree>
    <p:custDataLst>
      <p:tags r:id="rId1"/>
    </p:custDataLst>
    <p:extLst>
      <p:ext uri="{BB962C8B-B14F-4D97-AF65-F5344CB8AC3E}">
        <p14:creationId xmlns:p14="http://schemas.microsoft.com/office/powerpoint/2010/main" val="1385207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4065" y="4974221"/>
            <a:ext cx="9018015" cy="646331"/>
          </a:xfrm>
          <a:prstGeom prst="rect">
            <a:avLst/>
          </a:prstGeom>
          <a:noFill/>
        </p:spPr>
        <p:txBody>
          <a:bodyPr wrap="square" rtlCol="0">
            <a:spAutoFit/>
          </a:bodyPr>
          <a:lstStyle/>
          <a:p>
            <a:pPr algn="ctr"/>
            <a:r>
              <a:rPr lang="en-US" sz="3600" dirty="0" smtClean="0">
                <a:latin typeface="Open Sans" panose="020B0606030504020204" pitchFamily="34" charset="0"/>
                <a:ea typeface="Open Sans" panose="020B0606030504020204" pitchFamily="34" charset="0"/>
                <a:cs typeface="Open Sans" panose="020B0606030504020204" pitchFamily="34" charset="0"/>
                <a:hlinkClick r:id="rId4"/>
              </a:rPr>
              <a:t>library.alaska.gov</a:t>
            </a:r>
            <a:r>
              <a:rPr lang="en-US" dirty="0" smtClean="0">
                <a:latin typeface="Open Sans" panose="020B0606030504020204" pitchFamily="34" charset="0"/>
                <a:ea typeface="Open Sans" panose="020B0606030504020204" pitchFamily="34" charset="0"/>
                <a:cs typeface="Open Sans" panose="020B0606030504020204" pitchFamily="34" charset="0"/>
              </a:rPr>
              <a:t>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p:cNvSpPr>
            <a:spLocks noGrp="1"/>
          </p:cNvSpPr>
          <p:nvPr>
            <p:ph type="title"/>
          </p:nvPr>
        </p:nvSpPr>
        <p:spPr/>
        <p:txBody>
          <a:bodyPr/>
          <a:lstStyle/>
          <a:p>
            <a:r>
              <a:rPr lang="en-US" dirty="0" smtClean="0">
                <a:solidFill>
                  <a:schemeClr val="tx1">
                    <a:lumMod val="95000"/>
                    <a:lumOff val="5000"/>
                  </a:schemeClr>
                </a:solidFill>
              </a:rPr>
              <a:t>Contact Slide</a:t>
            </a:r>
            <a:endParaRPr lang="en-US" dirty="0">
              <a:solidFill>
                <a:schemeClr val="tx1">
                  <a:lumMod val="95000"/>
                  <a:lumOff val="5000"/>
                </a:schemeClr>
              </a:solidFill>
            </a:endParaRPr>
          </a:p>
        </p:txBody>
      </p:sp>
      <p:sp>
        <p:nvSpPr>
          <p:cNvPr id="6" name="Content Placeholder 5"/>
          <p:cNvSpPr>
            <a:spLocks noGrp="1"/>
          </p:cNvSpPr>
          <p:nvPr>
            <p:ph idx="1"/>
          </p:nvPr>
        </p:nvSpPr>
        <p:spPr>
          <a:xfrm>
            <a:off x="1205344" y="1845734"/>
            <a:ext cx="9950335" cy="3050462"/>
          </a:xfrm>
        </p:spPr>
        <p:txBody>
          <a:bodyPr>
            <a:normAutofit lnSpcReduction="10000"/>
          </a:bodyPr>
          <a:lstStyle/>
          <a:p>
            <a:pPr marL="0" indent="0">
              <a:buNone/>
            </a:pPr>
            <a:r>
              <a:rPr lang="en-US" dirty="0" smtClean="0"/>
              <a:t>Julie M. Niederhauser</a:t>
            </a:r>
            <a:endParaRPr lang="en-US" sz="2800" dirty="0" smtClean="0">
              <a:solidFill>
                <a:schemeClr val="tx1">
                  <a:lumMod val="95000"/>
                  <a:lumOff val="5000"/>
                </a:schemeClr>
              </a:solidFill>
            </a:endParaRPr>
          </a:p>
          <a:p>
            <a:pPr marL="0" indent="0">
              <a:buNone/>
            </a:pPr>
            <a:r>
              <a:rPr lang="en-US" dirty="0" smtClean="0"/>
              <a:t>Public Library Coordinator</a:t>
            </a:r>
            <a:endParaRPr lang="en-US" sz="2800" dirty="0" smtClean="0">
              <a:solidFill>
                <a:schemeClr val="tx1">
                  <a:lumMod val="95000"/>
                  <a:lumOff val="5000"/>
                </a:schemeClr>
              </a:solidFill>
            </a:endParaRPr>
          </a:p>
          <a:p>
            <a:pPr marL="0" indent="0">
              <a:buNone/>
            </a:pPr>
            <a:r>
              <a:rPr lang="en-US" sz="2800" dirty="0" smtClean="0">
                <a:solidFill>
                  <a:schemeClr val="tx1">
                    <a:lumMod val="95000"/>
                    <a:lumOff val="5000"/>
                  </a:schemeClr>
                </a:solidFill>
                <a:hlinkClick r:id="rId5"/>
              </a:rPr>
              <a:t>Julie.Niederhauser@Alaska.gov</a:t>
            </a:r>
            <a:r>
              <a:rPr lang="en-US" sz="2800" dirty="0" smtClean="0">
                <a:solidFill>
                  <a:schemeClr val="tx1">
                    <a:lumMod val="95000"/>
                    <a:lumOff val="5000"/>
                  </a:schemeClr>
                </a:solidFill>
              </a:rPr>
              <a:t> </a:t>
            </a:r>
          </a:p>
          <a:p>
            <a:pPr marL="0" indent="0">
              <a:buNone/>
            </a:pPr>
            <a:r>
              <a:rPr lang="en-US" dirty="0" smtClean="0"/>
              <a:t>(907) 465-2916</a:t>
            </a:r>
            <a:endParaRPr lang="en-US" sz="2800"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70345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100" dirty="0"/>
              <a:t>Public </a:t>
            </a:r>
            <a:r>
              <a:rPr lang="en-US" sz="3100" dirty="0" smtClean="0"/>
              <a:t>libraries </a:t>
            </a:r>
            <a:r>
              <a:rPr lang="en-US" sz="3100" dirty="0"/>
              <a:t>that receive the Public Library Assistance grant are eligible to apply for the Interlibrary Cooperation Grant. </a:t>
            </a:r>
            <a:r>
              <a:rPr lang="en-US" dirty="0"/>
              <a:t/>
            </a:r>
            <a:br>
              <a:rPr lang="en-US" dirty="0"/>
            </a:br>
            <a:endParaRPr lang="en-US" dirty="0"/>
          </a:p>
        </p:txBody>
      </p:sp>
    </p:spTree>
    <p:custDataLst>
      <p:tags r:id="rId1"/>
    </p:custDataLst>
    <p:extLst>
      <p:ext uri="{BB962C8B-B14F-4D97-AF65-F5344CB8AC3E}">
        <p14:creationId xmlns:p14="http://schemas.microsoft.com/office/powerpoint/2010/main" val="3704854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7200"/>
            <a:ext cx="10058400" cy="3867912"/>
          </a:xfrm>
        </p:spPr>
        <p:txBody>
          <a:bodyPr>
            <a:normAutofit/>
          </a:bodyPr>
          <a:lstStyle/>
          <a:p>
            <a:r>
              <a:rPr lang="en-US" sz="3100" dirty="0"/>
              <a:t>The deadline for submitting the ILC </a:t>
            </a:r>
            <a:r>
              <a:rPr lang="en-US" sz="3100" dirty="0" smtClean="0"/>
              <a:t>grant is </a:t>
            </a:r>
            <a:r>
              <a:rPr lang="en-US" sz="3100" dirty="0"/>
              <a:t>April 1</a:t>
            </a:r>
            <a:r>
              <a:rPr lang="en-US" sz="3100" baseline="30000" dirty="0"/>
              <a:t>st</a:t>
            </a:r>
            <a:r>
              <a:rPr lang="en-US" sz="3100" dirty="0"/>
              <a:t>. </a:t>
            </a:r>
            <a:r>
              <a:rPr lang="en-US" dirty="0"/>
              <a:t/>
            </a:r>
            <a:br>
              <a:rPr lang="en-US" dirty="0"/>
            </a:br>
            <a:endParaRPr lang="en-US" dirty="0"/>
          </a:p>
        </p:txBody>
      </p:sp>
    </p:spTree>
    <p:custDataLst>
      <p:tags r:id="rId1"/>
    </p:custDataLst>
    <p:extLst>
      <p:ext uri="{BB962C8B-B14F-4D97-AF65-F5344CB8AC3E}">
        <p14:creationId xmlns:p14="http://schemas.microsoft.com/office/powerpoint/2010/main" val="1847653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 for Alaska Libraries and Schools </a:t>
            </a:r>
            <a:br>
              <a:rPr lang="en-US" dirty="0"/>
            </a:br>
            <a:endParaRPr lang="en-US" dirty="0"/>
          </a:p>
        </p:txBody>
      </p:sp>
      <p:sp>
        <p:nvSpPr>
          <p:cNvPr id="4" name="TextBox 3"/>
          <p:cNvSpPr txBox="1"/>
          <p:nvPr/>
        </p:nvSpPr>
        <p:spPr>
          <a:xfrm>
            <a:off x="729145" y="2034221"/>
            <a:ext cx="1019302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Grant application </a:t>
            </a:r>
          </a:p>
          <a:p>
            <a:endParaRPr lang="en-US" sz="2800" dirty="0" smtClean="0"/>
          </a:p>
          <a:p>
            <a:pPr marL="285750" indent="-285750">
              <a:buFont typeface="Arial" panose="020B0604020202020204" pitchFamily="34" charset="0"/>
              <a:buChar char="•"/>
            </a:pPr>
            <a:r>
              <a:rPr lang="en-US" sz="2800" dirty="0" smtClean="0"/>
              <a:t>Budget revision form</a:t>
            </a:r>
          </a:p>
          <a:p>
            <a:endParaRPr lang="en-US" sz="2800" dirty="0" smtClean="0"/>
          </a:p>
          <a:p>
            <a:pPr marL="285750" indent="-285750">
              <a:buFont typeface="Arial" panose="020B0604020202020204" pitchFamily="34" charset="0"/>
              <a:buChar char="•"/>
            </a:pPr>
            <a:r>
              <a:rPr lang="en-US" sz="2800" dirty="0" smtClean="0"/>
              <a:t>Finance </a:t>
            </a:r>
            <a:r>
              <a:rPr lang="en-US" sz="2800" dirty="0"/>
              <a:t>w</a:t>
            </a:r>
            <a:r>
              <a:rPr lang="en-US" sz="2800" dirty="0" smtClean="0"/>
              <a:t>orksheet</a:t>
            </a:r>
          </a:p>
          <a:p>
            <a:endParaRPr lang="en-US" sz="2800" dirty="0" smtClean="0"/>
          </a:p>
          <a:p>
            <a:pPr marL="285750" indent="-285750">
              <a:buFont typeface="Arial" panose="020B0604020202020204" pitchFamily="34" charset="0"/>
              <a:buChar char="•"/>
            </a:pPr>
            <a:r>
              <a:rPr lang="en-US" sz="2800" dirty="0" smtClean="0"/>
              <a:t>Final report form </a:t>
            </a:r>
          </a:p>
          <a:p>
            <a:endParaRPr lang="en-US" sz="2800" dirty="0" smtClean="0"/>
          </a:p>
        </p:txBody>
      </p:sp>
      <p:pic>
        <p:nvPicPr>
          <p:cNvPr id="5" name="Picture 4" descr="Url for Grants for Alaska Libraris and Schools webpage" title="Web address for Grants for Alaska Libraries and Schools "/>
          <p:cNvPicPr>
            <a:picLocks noChangeAspect="1"/>
          </p:cNvPicPr>
          <p:nvPr/>
        </p:nvPicPr>
        <p:blipFill>
          <a:blip r:embed="rId4"/>
          <a:stretch>
            <a:fillRect/>
          </a:stretch>
        </p:blipFill>
        <p:spPr>
          <a:xfrm>
            <a:off x="1761814" y="5495575"/>
            <a:ext cx="8407113" cy="749873"/>
          </a:xfrm>
          <a:prstGeom prst="rect">
            <a:avLst/>
          </a:prstGeom>
        </p:spPr>
      </p:pic>
    </p:spTree>
    <p:custDataLst>
      <p:tags r:id="rId1"/>
    </p:custDataLst>
    <p:extLst>
      <p:ext uri="{BB962C8B-B14F-4D97-AF65-F5344CB8AC3E}">
        <p14:creationId xmlns:p14="http://schemas.microsoft.com/office/powerpoint/2010/main" val="1189022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the Grant </a:t>
            </a:r>
            <a:endParaRPr lang="en-US" dirty="0"/>
          </a:p>
        </p:txBody>
      </p:sp>
      <p:sp>
        <p:nvSpPr>
          <p:cNvPr id="3" name="TextBox 2"/>
          <p:cNvSpPr txBox="1"/>
          <p:nvPr/>
        </p:nvSpPr>
        <p:spPr>
          <a:xfrm>
            <a:off x="1231900" y="2095500"/>
            <a:ext cx="9791700" cy="366254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Start with a real problem</a:t>
            </a:r>
          </a:p>
          <a:p>
            <a:pPr marL="285750" indent="-285750">
              <a:buFont typeface="Arial" panose="020B0604020202020204" pitchFamily="34" charset="0"/>
              <a:buChar char="•"/>
            </a:pPr>
            <a:r>
              <a:rPr lang="en-US" sz="2800" dirty="0" smtClean="0"/>
              <a:t>Work with </a:t>
            </a:r>
            <a:r>
              <a:rPr lang="en-US" sz="2800" b="1" i="1" dirty="0" smtClean="0"/>
              <a:t>others</a:t>
            </a:r>
            <a:r>
              <a:rPr lang="en-US" sz="2800" dirty="0" smtClean="0"/>
              <a:t> to formulate a solution  </a:t>
            </a:r>
          </a:p>
          <a:p>
            <a:pPr marL="742950" lvl="1" indent="-285750">
              <a:buFont typeface="Arial" panose="020B0604020202020204" pitchFamily="34" charset="0"/>
              <a:buChar char="•"/>
            </a:pPr>
            <a:r>
              <a:rPr lang="en-US" sz="2800" dirty="0" smtClean="0"/>
              <a:t>What will your organization contribute (staff, supplies, space)  to the solution? </a:t>
            </a:r>
          </a:p>
          <a:p>
            <a:pPr marL="742950" lvl="1" indent="-285750">
              <a:buFont typeface="Arial" panose="020B0604020202020204" pitchFamily="34" charset="0"/>
              <a:buChar char="•"/>
            </a:pPr>
            <a:r>
              <a:rPr lang="en-US" sz="2800" dirty="0" smtClean="0"/>
              <a:t>What will you need to spend $$$ on? </a:t>
            </a:r>
          </a:p>
          <a:p>
            <a:pPr marL="742950" lvl="1" indent="-285750">
              <a:buFont typeface="Arial" panose="020B0604020202020204" pitchFamily="34" charset="0"/>
              <a:buChar char="•"/>
            </a:pPr>
            <a:r>
              <a:rPr lang="en-US" sz="2800" dirty="0" smtClean="0"/>
              <a:t>What needs to happen when? </a:t>
            </a:r>
          </a:p>
          <a:p>
            <a:pPr marL="742950" lvl="1" indent="-285750">
              <a:buFont typeface="Arial" panose="020B0604020202020204" pitchFamily="34" charset="0"/>
              <a:buChar char="•"/>
            </a:pPr>
            <a:r>
              <a:rPr lang="en-US" sz="2800" dirty="0" smtClean="0"/>
              <a:t>How will you know that you have made an impact? </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165545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8" y="522515"/>
            <a:ext cx="10905506" cy="1084217"/>
          </a:xfrm>
        </p:spPr>
        <p:txBody>
          <a:bodyPr/>
          <a:lstStyle/>
          <a:p>
            <a:r>
              <a:rPr lang="en-US" dirty="0" smtClean="0"/>
              <a:t>Problem</a:t>
            </a:r>
            <a:endParaRPr lang="en-US" dirty="0"/>
          </a:p>
        </p:txBody>
      </p:sp>
      <p:sp>
        <p:nvSpPr>
          <p:cNvPr id="3" name="TextBox 2"/>
          <p:cNvSpPr txBox="1"/>
          <p:nvPr/>
        </p:nvSpPr>
        <p:spPr>
          <a:xfrm>
            <a:off x="285008" y="1884317"/>
            <a:ext cx="11686859" cy="4401205"/>
          </a:xfrm>
          <a:prstGeom prst="rect">
            <a:avLst/>
          </a:prstGeom>
          <a:noFill/>
        </p:spPr>
        <p:txBody>
          <a:bodyPr wrap="square" rtlCol="0">
            <a:spAutoFit/>
          </a:bodyPr>
          <a:lstStyle/>
          <a:p>
            <a:r>
              <a:rPr lang="en-US" sz="2800" dirty="0" smtClean="0"/>
              <a:t>A new housing development built near the library has increased the number of Middle School students using the library afterschool. Every weekday at 3:10 sharp, a group of  up to 15+  middle schoolers show up at the library to get on the public computers and just hang out.  Generally, they behave themselves but occasionally this group of tweens can get loud and rowdy.  Several of these students have asked the library for art materials so they can draw or make other paper crafts but the library doesn’t have the funds to supply the tweens with these materials.  A retired art teacher has offered to donate her time to lead a weekly afterschool art program in the library’s meeting room but has asked the library to provide the necessary supplies. </a:t>
            </a:r>
            <a:endParaRPr lang="en-US" sz="2800" dirty="0"/>
          </a:p>
        </p:txBody>
      </p:sp>
    </p:spTree>
    <p:custDataLst>
      <p:tags r:id="rId1"/>
    </p:custDataLst>
    <p:extLst>
      <p:ext uri="{BB962C8B-B14F-4D97-AF65-F5344CB8AC3E}">
        <p14:creationId xmlns:p14="http://schemas.microsoft.com/office/powerpoint/2010/main" val="3572592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problem? </a:t>
            </a:r>
            <a:endParaRPr lang="en-US" dirty="0"/>
          </a:p>
        </p:txBody>
      </p:sp>
    </p:spTree>
    <p:custDataLst>
      <p:tags r:id="rId1"/>
    </p:custDataLst>
    <p:extLst>
      <p:ext uri="{BB962C8B-B14F-4D97-AF65-F5344CB8AC3E}">
        <p14:creationId xmlns:p14="http://schemas.microsoft.com/office/powerpoint/2010/main" val="10861237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LAM Template">
      <a:dk1>
        <a:srgbClr val="000008"/>
      </a:dk1>
      <a:lt1>
        <a:sysClr val="window" lastClr="FFFFFF"/>
      </a:lt1>
      <a:dk2>
        <a:srgbClr val="696464"/>
      </a:dk2>
      <a:lt2>
        <a:srgbClr val="E9E5DC"/>
      </a:lt2>
      <a:accent1>
        <a:srgbClr val="343232"/>
      </a:accent1>
      <a:accent2>
        <a:srgbClr val="9B2D1F"/>
      </a:accent2>
      <a:accent3>
        <a:srgbClr val="A28E6A"/>
      </a:accent3>
      <a:accent4>
        <a:srgbClr val="956251"/>
      </a:accent4>
      <a:accent5>
        <a:srgbClr val="918485"/>
      </a:accent5>
      <a:accent6>
        <a:srgbClr val="855D5D"/>
      </a:accent6>
      <a:hlink>
        <a:srgbClr val="0038A8"/>
      </a:hlink>
      <a:folHlink>
        <a:srgbClr val="652C9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ibraries_slide_template.potx" id="{AC3436CF-25D4-4E8D-B289-33C7AFC8E47E}" vid="{43DAA2C4-90C7-4CCD-8BE4-61EFAE2B95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libraries_slide_template</Template>
  <TotalTime>982</TotalTime>
  <Words>1674</Words>
  <Application>Microsoft Office PowerPoint</Application>
  <PresentationFormat>Widescreen</PresentationFormat>
  <Paragraphs>194</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Open Sans</vt:lpstr>
      <vt:lpstr>Retrospect</vt:lpstr>
      <vt:lpstr>Grant Writing </vt:lpstr>
      <vt:lpstr>Statutes</vt:lpstr>
      <vt:lpstr>4 AAC 57.065. Interlibrary cooperation grants </vt:lpstr>
      <vt:lpstr>Public libraries that receive the Public Library Assistance grant are eligible to apply for the Interlibrary Cooperation Grant.  </vt:lpstr>
      <vt:lpstr>The deadline for submitting the ILC grant is April 1st.  </vt:lpstr>
      <vt:lpstr>Grants for Alaska Libraries and Schools  </vt:lpstr>
      <vt:lpstr>Writing the Grant </vt:lpstr>
      <vt:lpstr>Problem</vt:lpstr>
      <vt:lpstr>What’s the problem? </vt:lpstr>
      <vt:lpstr>Problem restated</vt:lpstr>
      <vt:lpstr>Solution</vt:lpstr>
      <vt:lpstr>Library grant project </vt:lpstr>
      <vt:lpstr>ILC Grant Application </vt:lpstr>
      <vt:lpstr>Questions 11 &amp; 12</vt:lpstr>
      <vt:lpstr>Question 13 Grant Proposal</vt:lpstr>
      <vt:lpstr>Statement of need</vt:lpstr>
      <vt:lpstr>Intended goal</vt:lpstr>
      <vt:lpstr>Goal of the grant project</vt:lpstr>
      <vt:lpstr>Intended outcomes</vt:lpstr>
      <vt:lpstr>Target audience</vt:lpstr>
      <vt:lpstr>Activities &amp; timeline to be undertaken</vt:lpstr>
      <vt:lpstr>Budget details</vt:lpstr>
      <vt:lpstr>Justification of budget line items </vt:lpstr>
      <vt:lpstr>Budget Summary for this Project: </vt:lpstr>
      <vt:lpstr>DUNS Number</vt:lpstr>
      <vt:lpstr>Evaluation Plan &amp; Activities</vt:lpstr>
      <vt:lpstr>An evaluation plan</vt:lpstr>
      <vt:lpstr>Library Services and Technology Act Alaska State Plan 2018-2022</vt:lpstr>
      <vt:lpstr>Goals </vt:lpstr>
      <vt:lpstr>Check your evaluation plan</vt:lpstr>
      <vt:lpstr>Final Questions </vt:lpstr>
      <vt:lpstr>Continuation plan</vt:lpstr>
      <vt:lpstr>Dissemination plan</vt:lpstr>
      <vt:lpstr>Letters of Support</vt:lpstr>
      <vt:lpstr>Check the following before submitting</vt:lpstr>
      <vt:lpstr>Contact Slide</vt:lpstr>
    </vt:vector>
  </TitlesOfParts>
  <Company>State of Alaska - Department of Edication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dc:title>
  <dc:creator>Niederhauser, Julie M (EED)</dc:creator>
  <cp:lastModifiedBy>Niederhauser, Julie M (EED)</cp:lastModifiedBy>
  <cp:revision>207</cp:revision>
  <cp:lastPrinted>2018-10-10T23:45:46Z</cp:lastPrinted>
  <dcterms:created xsi:type="dcterms:W3CDTF">2018-09-20T23:13:58Z</dcterms:created>
  <dcterms:modified xsi:type="dcterms:W3CDTF">2018-10-11T22:29:26Z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F3922318-09B5-4C21-8141-B547CF6DBD81</vt:lpwstr>
  </property>
  <property fmtid="{D5CDD505-2E9C-101B-9397-08002B2CF9AE}" pid="3" name="ArticulatePath">
    <vt:lpwstr>Grant Writing_ILC Explained</vt:lpwstr>
  </property>
</Properties>
</file>