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65" r:id="rId3"/>
    <p:sldId id="280" r:id="rId4"/>
    <p:sldId id="266" r:id="rId5"/>
    <p:sldId id="274" r:id="rId6"/>
    <p:sldId id="275" r:id="rId7"/>
    <p:sldId id="276" r:id="rId8"/>
    <p:sldId id="267" r:id="rId9"/>
    <p:sldId id="268" r:id="rId10"/>
    <p:sldId id="269" r:id="rId11"/>
    <p:sldId id="270" r:id="rId12"/>
    <p:sldId id="271" r:id="rId13"/>
    <p:sldId id="272" r:id="rId14"/>
    <p:sldId id="277" r:id="rId15"/>
    <p:sldId id="278" r:id="rId16"/>
    <p:sldId id="279" r:id="rId17"/>
    <p:sldId id="281" r:id="rId18"/>
    <p:sldId id="282" r:id="rId19"/>
    <p:sldId id="273" r:id="rId20"/>
    <p:sldId id="283" r:id="rId21"/>
    <p:sldId id="284" r:id="rId22"/>
    <p:sldId id="285" r:id="rId23"/>
    <p:sldId id="259" r:id="rId24"/>
  </p:sldIdLst>
  <p:sldSz cx="12192000" cy="6858000"/>
  <p:notesSz cx="7010400" cy="92964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57688" autoAdjust="0"/>
  </p:normalViewPr>
  <p:slideViewPr>
    <p:cSldViewPr snapToGrid="0">
      <p:cViewPr varScale="1">
        <p:scale>
          <a:sx n="58" d="100"/>
          <a:sy n="58" d="100"/>
        </p:scale>
        <p:origin x="124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1FB83D-710C-49D4-8F32-6F9DBFCE742D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F0F1CA-7288-4656-828E-97A74484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1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11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2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34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95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19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20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64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55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69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18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Schwartz Howard R., &amp; Trott Barry. (2014). The Application of RUSA Standards to the Virtual Reference Interview. </a:t>
            </a:r>
            <a:r>
              <a:rPr lang="en-US" i="1" dirty="0" smtClean="0"/>
              <a:t>Reference and User Services Quarterly</a:t>
            </a:r>
            <a:r>
              <a:rPr lang="en-US" dirty="0" smtClean="0"/>
              <a:t>, (1), 8. Retrieved from http://search.ebscohost.com/login.aspx?direct=true&amp;db=edsjsr&amp;AN=edsjsr.refuseserq.54.1.8&amp;site=eds-live&amp;scope=site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David Tyckoson. (2003). Reference at Its Core: The Reference Interview. </a:t>
            </a:r>
            <a:r>
              <a:rPr lang="en-US" i="1" dirty="0" smtClean="0"/>
              <a:t>Reference &amp; User Services Quarterly</a:t>
            </a:r>
            <a:r>
              <a:rPr lang="en-US" dirty="0" smtClean="0"/>
              <a:t>, (1), 49. Retrieved from http://search.ebscohost.com/login.aspx?direct=true&amp;db=edsjsr&amp;AN=edsjsr.20864104&amp;site=eds-live&amp;scope=site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9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08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94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13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86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2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3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232943" indent="-232943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48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5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75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43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F1CA-7288-4656-828E-97A74484FB6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9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218" y="657751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E33F-2E48-4198-AA57-1440D59652E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C14-9FFF-4DD9-A7F0-56A7048BEAC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65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9113" indent="-519113">
              <a:buFontTx/>
              <a:buBlip>
                <a:blip r:embed="rId2"/>
              </a:buBlip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027113" indent="-431800">
              <a:buFontTx/>
              <a:buBlip>
                <a:blip r:embed="rId2"/>
              </a:buBlip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433513" indent="-395288">
              <a:buFontTx/>
              <a:buBlip>
                <a:blip r:embed="rId2"/>
              </a:buBlip>
              <a:tabLst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858838" indent="-292100">
              <a:buFontTx/>
              <a:buBlip>
                <a:blip r:embed="rId2"/>
              </a:buBlip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1033463" indent="-284163">
              <a:buFontTx/>
              <a:buBlip>
                <a:blip r:embed="rId2"/>
              </a:buBlip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E33F-2E48-4198-AA57-1440D59652E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C14-9FFF-4DD9-A7F0-56A7048B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7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E33F-2E48-4198-AA57-1440D59652E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C14-9FFF-4DD9-A7F0-56A7048BEAC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160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 marL="571500" marR="0" indent="-5715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343232"/>
              </a:buClr>
              <a:buSzPct val="100000"/>
              <a:buFontTx/>
              <a:buBlip>
                <a:blip r:embed="rId2"/>
              </a:buBlip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52538" marR="0" indent="-676275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343232"/>
              </a:buClr>
              <a:buSzTx/>
              <a:buFontTx/>
              <a:buBlip>
                <a:blip r:embed="rId2"/>
              </a:buBlip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771650" marR="0" indent="-519113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343232"/>
              </a:buClr>
              <a:buSzTx/>
              <a:buFontTx/>
              <a:buBlip>
                <a:blip r:embed="rId2"/>
              </a:buBlip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34323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8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71500" marR="0" lvl="1" indent="-5715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34323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8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571500" marR="0" lvl="2" indent="-5715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34323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8">
                    <a:lumMod val="95000"/>
                    <a:lumOff val="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E33F-2E48-4198-AA57-1440D59652E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C14-9FFF-4DD9-A7F0-56A7048B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lnSpc>
                <a:spcPts val="4200"/>
              </a:lnSpc>
              <a:defRPr/>
            </a:lvl1pPr>
            <a:lvl2pPr>
              <a:lnSpc>
                <a:spcPts val="4200"/>
              </a:lnSpc>
              <a:defRPr/>
            </a:lvl2pPr>
            <a:lvl3pPr>
              <a:lnSpc>
                <a:spcPts val="4200"/>
              </a:lnSpc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lnSpc>
                <a:spcPts val="4200"/>
              </a:lnSpc>
              <a:defRPr/>
            </a:lvl1pPr>
            <a:lvl2pPr>
              <a:lnSpc>
                <a:spcPts val="4200"/>
              </a:lnSpc>
              <a:defRPr/>
            </a:lvl2pPr>
            <a:lvl3pPr>
              <a:lnSpc>
                <a:spcPts val="4200"/>
              </a:lnSpc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E33F-2E48-4198-AA57-1440D59652E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C14-9FFF-4DD9-A7F0-56A7048B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7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E33F-2E48-4198-AA57-1440D59652E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C14-9FFF-4DD9-A7F0-56A7048B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0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400"/>
            <a:ext cx="3200400" cy="3104804"/>
          </a:xfrm>
        </p:spPr>
        <p:txBody>
          <a:bodyPr lIns="91440" rIns="91440">
            <a:normAutofit/>
          </a:bodyPr>
          <a:lstStyle>
            <a:lvl1pPr marL="0" indent="0">
              <a:lnSpc>
                <a:spcPts val="32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CFE33F-2E48-4198-AA57-1440D59652E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F1C14-9FFF-4DD9-A7F0-56A7048B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E33F-2E48-4198-AA57-1440D59652E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1C14-9FFF-4DD9-A7F0-56A7048B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6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CFE33F-2E48-4198-AA57-1440D59652E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E3F1C14-9FFF-4DD9-A7F0-56A7048BEAC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68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6" r:id="rId7"/>
    <p:sldLayoutId id="2147483717" r:id="rId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914400" rtl="0" eaLnBrk="1" latinLnBrk="0" hangingPunct="1">
        <a:lnSpc>
          <a:spcPct val="15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Blip>
          <a:blip r:embed="rId10"/>
        </a:buBlip>
        <a:defRPr sz="4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1252538" indent="-676275" algn="l" defTabSz="914400" rtl="0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Blip>
          <a:blip r:embed="rId10"/>
        </a:buBlip>
        <a:defRPr sz="3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771650" indent="-519113" algn="l" defTabSz="914400" rtl="0" eaLnBrk="1" latinLnBrk="0" hangingPunct="1">
        <a:lnSpc>
          <a:spcPct val="15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Blip>
          <a:blip r:embed="rId10"/>
        </a:buBlip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hyperlink" Target="http://search.ebscohost.com/login.aspx?direct=true&amp;db=edsjsr&amp;AN=edsjsr.refuseserq.54.1.8&amp;site=eds-live&amp;scope=site" TargetMode="External"/><Relationship Id="rId4" Type="http://schemas.openxmlformats.org/officeDocument/2006/relationships/hyperlink" Target="http://www.ala.org/rusa/resources/guidelines/guidelinesbehavior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openxmlformats.org/officeDocument/2006/relationships/hyperlink" Target="https://search.ebscohost.com/login.aspx?direct=true&amp;db=aph&amp;AN=11298328&amp;site=ehost-live&amp;scope=site&amp;custid=ns227689" TargetMode="External"/><Relationship Id="rId4" Type="http://schemas.openxmlformats.org/officeDocument/2006/relationships/hyperlink" Target="http://search.ebscohost.com/login.aspx?direct=true&amp;db=edsjsr&amp;AN=edsjsr.20864104&amp;site=eds-live&amp;scope=sit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hyperlink" Target="https://search.ebscohost.com/login.aspx?direct=true&amp;db=aph&amp;AN=89630805&amp;site=ehost-live&amp;scope=site&amp;custid=ns22768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hyperlink" Target="http://library.alaska.go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hyperlink" Target="http://www.ala.org/rusa/resources/guidelines/guidelinesbehavior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 Librarians’ Chat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42701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Finding Out What The Library User REALLY Wants to Know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Alaska State Libraries, Archives, &amp; Museums" title="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260" y="753378"/>
            <a:ext cx="1743006" cy="1705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2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Interest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797040" cy="4023360"/>
          </a:xfrm>
        </p:spPr>
        <p:txBody>
          <a:bodyPr/>
          <a:lstStyle/>
          <a:p>
            <a:r>
              <a:rPr lang="en-US" dirty="0" smtClean="0"/>
              <a:t>Faces the user when speaking or listening</a:t>
            </a:r>
          </a:p>
          <a:p>
            <a:r>
              <a:rPr lang="en-US" dirty="0" smtClean="0"/>
              <a:t>Maintains or re-establishes eye contact </a:t>
            </a:r>
          </a:p>
          <a:p>
            <a:r>
              <a:rPr lang="en-US" dirty="0" smtClean="0"/>
              <a:t>Signals understanding </a:t>
            </a:r>
          </a:p>
          <a:p>
            <a:r>
              <a:rPr lang="en-US" dirty="0" smtClean="0"/>
              <a:t>Appears unhurried  </a:t>
            </a:r>
          </a:p>
          <a:p>
            <a:endParaRPr lang="en-US" dirty="0"/>
          </a:p>
        </p:txBody>
      </p:sp>
      <p:pic>
        <p:nvPicPr>
          <p:cNvPr id="5" name="Picture 4" descr="Silohouettes of of a man and woman talking to one another " title="Listening Silhouett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290" y="286603"/>
            <a:ext cx="3048000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05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Listening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the person to fully state his information need in their own words before responding</a:t>
            </a:r>
          </a:p>
          <a:p>
            <a:r>
              <a:rPr lang="en-US" dirty="0" smtClean="0"/>
              <a:t>Allow time for the user to answer your questions </a:t>
            </a:r>
          </a:p>
          <a:p>
            <a:r>
              <a:rPr lang="en-US" dirty="0" smtClean="0"/>
              <a:t>Use a tone of voice appropriate to the person you are working with and the nature of the transaction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7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Inquiring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01" y="2116708"/>
            <a:ext cx="8442960" cy="4023360"/>
          </a:xfrm>
        </p:spPr>
        <p:txBody>
          <a:bodyPr/>
          <a:lstStyle/>
          <a:p>
            <a:r>
              <a:rPr lang="en-US" dirty="0" smtClean="0"/>
              <a:t>Use open-ended questions to expand on request</a:t>
            </a:r>
          </a:p>
          <a:p>
            <a:r>
              <a:rPr lang="en-US" dirty="0" smtClean="0"/>
              <a:t>Use closed and clarifying questions to refine search</a:t>
            </a:r>
          </a:p>
          <a:p>
            <a:r>
              <a:rPr lang="en-US" dirty="0" smtClean="0"/>
              <a:t>Do not interject value judgements about the subject matter</a:t>
            </a:r>
          </a:p>
          <a:p>
            <a:r>
              <a:rPr lang="en-US" dirty="0" smtClean="0"/>
              <a:t>Respect the patron’s privacy and confidentiality</a:t>
            </a:r>
            <a:endParaRPr lang="en-US" dirty="0"/>
          </a:p>
        </p:txBody>
      </p:sp>
      <p:pic>
        <p:nvPicPr>
          <p:cNvPr id="4" name="Picture 3" descr="Photograph of book cover with the title Dogs. " title="Dogs book cov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803" y="4353596"/>
            <a:ext cx="1662794" cy="2247018"/>
          </a:xfrm>
          <a:prstGeom prst="rect">
            <a:avLst/>
          </a:prstGeom>
        </p:spPr>
      </p:pic>
      <p:pic>
        <p:nvPicPr>
          <p:cNvPr id="5" name="Picture 4" descr="Photograph of a book cover with the title Home Cooking for Your Dog" title="Home cooking book cov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430" y="4353596"/>
            <a:ext cx="1756500" cy="2266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35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Examples of </a:t>
            </a:r>
            <a:r>
              <a:rPr lang="en-US" sz="5400" dirty="0"/>
              <a:t>o</a:t>
            </a:r>
            <a:r>
              <a:rPr lang="en-US" sz="5400" dirty="0" smtClean="0"/>
              <a:t>pen-ended </a:t>
            </a:r>
            <a:r>
              <a:rPr lang="en-US" sz="5400" dirty="0"/>
              <a:t>q</a:t>
            </a:r>
            <a:r>
              <a:rPr lang="en-US" sz="5400" dirty="0" smtClean="0"/>
              <a:t>uestions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you like to know about X?</a:t>
            </a:r>
          </a:p>
          <a:p>
            <a:r>
              <a:rPr lang="en-US" dirty="0" smtClean="0"/>
              <a:t>What sort of material do you have in mind? </a:t>
            </a:r>
          </a:p>
          <a:p>
            <a:r>
              <a:rPr lang="en-US" dirty="0" smtClean="0"/>
              <a:t>What else can you tell me about X?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1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Clarifying questions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have you already found? </a:t>
            </a:r>
          </a:p>
          <a:p>
            <a:r>
              <a:rPr lang="en-US" dirty="0" smtClean="0"/>
              <a:t>Do you need a book or an article on this subject?</a:t>
            </a:r>
          </a:p>
          <a:p>
            <a:r>
              <a:rPr lang="en-US" dirty="0" smtClean="0"/>
              <a:t>Do you need current or historical information? 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6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Searching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598362"/>
          </a:xfrm>
        </p:spPr>
        <p:txBody>
          <a:bodyPr/>
          <a:lstStyle/>
          <a:p>
            <a:r>
              <a:rPr lang="en-US" dirty="0" smtClean="0"/>
              <a:t>Construct a competent and complete search strategy </a:t>
            </a:r>
          </a:p>
          <a:p>
            <a:r>
              <a:rPr lang="en-US" dirty="0" smtClean="0"/>
              <a:t>Explain the search strategy to the patron</a:t>
            </a:r>
          </a:p>
          <a:p>
            <a:r>
              <a:rPr lang="en-US" dirty="0" smtClean="0"/>
              <a:t>Work with the patron to narrow or broaden the topic </a:t>
            </a:r>
            <a:endParaRPr lang="en-US" dirty="0"/>
          </a:p>
        </p:txBody>
      </p:sp>
      <p:pic>
        <p:nvPicPr>
          <p:cNvPr id="4" name="Picture 3" descr="Screen shot of the SLED database search box " title="Screen shot of SLED databases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" y="4444096"/>
            <a:ext cx="10977087" cy="2398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1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Follow-up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the patron if their questions have been completely answered</a:t>
            </a:r>
          </a:p>
          <a:p>
            <a:r>
              <a:rPr lang="en-US" dirty="0" smtClean="0"/>
              <a:t>Encourage the patron to return if they have additional questions</a:t>
            </a:r>
          </a:p>
          <a:p>
            <a:r>
              <a:rPr lang="en-US" dirty="0" smtClean="0"/>
              <a:t>Be sure not to end the reference interview prematurely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8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Unsuccessful reference </a:t>
            </a:r>
            <a:r>
              <a:rPr lang="en-US" sz="5400" dirty="0"/>
              <a:t>i</a:t>
            </a:r>
            <a:r>
              <a:rPr lang="en-US" sz="5400" dirty="0" smtClean="0"/>
              <a:t>nterviews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176925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Librarian didn’t listen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Librarian didn’t seem interested in question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Librarian didn’t smile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Librarian didn’t look up from the computer</a:t>
            </a:r>
          </a:p>
        </p:txBody>
      </p:sp>
      <p:pic>
        <p:nvPicPr>
          <p:cNvPr id="4" name="Picture 3" descr="Cartoon character with a frown on its face" title="Unhappy cartoon charact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531" y="2710737"/>
            <a:ext cx="4452469" cy="3645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02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Reference interview habits to avoid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412480" cy="4023360"/>
          </a:xfrm>
        </p:spPr>
        <p:txBody>
          <a:bodyPr/>
          <a:lstStyle/>
          <a:p>
            <a:r>
              <a:rPr lang="en-US" dirty="0" smtClean="0"/>
              <a:t>Give the patron a call number and point to the stacks </a:t>
            </a:r>
          </a:p>
          <a:p>
            <a:r>
              <a:rPr lang="en-US" dirty="0" smtClean="0"/>
              <a:t>Fail to </a:t>
            </a:r>
            <a:r>
              <a:rPr lang="en-US" dirty="0"/>
              <a:t>conduct a reference interview</a:t>
            </a:r>
          </a:p>
          <a:p>
            <a:r>
              <a:rPr lang="en-US" dirty="0" smtClean="0"/>
              <a:t>Type without talking </a:t>
            </a:r>
          </a:p>
          <a:p>
            <a:r>
              <a:rPr lang="en-US" dirty="0" smtClean="0"/>
              <a:t>Ask, “Did you check the catalog?”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Photograph of a hiker on top of a mountain by himself" title="Exploring alo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031" y="3036529"/>
            <a:ext cx="4341132" cy="3318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70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" y="1889760"/>
            <a:ext cx="11612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Admin. (2016, August 02). Guidelines for Behavioral Performance of Reference and Information Service Providers. Retrieved November 13, 2018, from </a:t>
            </a:r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www.ala.org/rusa/resources/guidelines/guidelinesbehavioral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Schwartz Howard R., &amp; Trott Barry. (2014). The Application of RUSA Standards to the Virtual Reference Interview. </a:t>
            </a:r>
            <a:r>
              <a:rPr lang="en-US" sz="2800" i="1" dirty="0"/>
              <a:t>Reference and User Services Quarterly</a:t>
            </a:r>
            <a:r>
              <a:rPr lang="en-US" sz="2800" dirty="0"/>
              <a:t>, (1), 8. Retrieved from </a:t>
            </a:r>
            <a:r>
              <a:rPr lang="en-US" sz="2800" dirty="0">
                <a:hlinkClick r:id="rId5"/>
              </a:rPr>
              <a:t>http://</a:t>
            </a:r>
            <a:r>
              <a:rPr lang="en-US" sz="2800" dirty="0" smtClean="0">
                <a:hlinkClick r:id="rId5"/>
              </a:rPr>
              <a:t>search.ebscohost.com/login.aspx?direct=true&amp;db=edsjsr&amp;AN=edsjsr.refuseserq.54.1.8&amp;site=eds-live&amp;scope=site</a:t>
            </a:r>
            <a:r>
              <a:rPr lang="en-US" sz="2800" dirty="0" smtClean="0"/>
              <a:t> </a:t>
            </a:r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6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49680" y="335280"/>
            <a:ext cx="10058400" cy="184746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is a reference interview? </a:t>
            </a:r>
            <a:endParaRPr lang="en-US" sz="5400" dirty="0"/>
          </a:p>
        </p:txBody>
      </p:sp>
      <p:pic>
        <p:nvPicPr>
          <p:cNvPr id="2" name="Picture 2" descr="Man scanning the call numbers of a shelf of reference books. " title="Man reading reference call numbers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0" y="2471166"/>
            <a:ext cx="6217920" cy="4158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8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Sources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7788" y="1737360"/>
            <a:ext cx="1173738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David Tyckoson. (2003). Reference at Its Core: The Reference Interview. </a:t>
            </a:r>
            <a:r>
              <a:rPr lang="en-US" sz="2800" i="1" dirty="0"/>
              <a:t>Reference &amp; User Services Quarterly</a:t>
            </a:r>
            <a:r>
              <a:rPr lang="en-US" sz="2800" dirty="0"/>
              <a:t>, (1), 49. Retrieved from </a:t>
            </a:r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search.ebscohost.com/login.aspx?direct=true&amp;db=edsjsr&amp;AN=edsjsr.20864104&amp;site=eds-live&amp;scope=site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Kluegel</a:t>
            </a:r>
            <a:r>
              <a:rPr lang="en-US" sz="2800" dirty="0"/>
              <a:t>, K., &amp; Ross, C. S. (2003). The Reference Interview. </a:t>
            </a:r>
            <a:r>
              <a:rPr lang="en-US" sz="2800" i="1" dirty="0"/>
              <a:t>Reference &amp; User Services Quarterly</a:t>
            </a:r>
            <a:r>
              <a:rPr lang="en-US" sz="2800" dirty="0"/>
              <a:t>, </a:t>
            </a:r>
            <a:r>
              <a:rPr lang="en-US" sz="2800" i="1" dirty="0"/>
              <a:t>43</a:t>
            </a:r>
            <a:r>
              <a:rPr lang="en-US" sz="2800" dirty="0"/>
              <a:t>(1), 37–43. Retrieved from </a:t>
            </a:r>
            <a:r>
              <a:rPr lang="en-US" sz="2800" dirty="0">
                <a:hlinkClick r:id="rId5"/>
              </a:rPr>
              <a:t>https://</a:t>
            </a:r>
            <a:r>
              <a:rPr lang="en-US" sz="2800" dirty="0" smtClean="0">
                <a:hlinkClick r:id="rId5"/>
              </a:rPr>
              <a:t>search.ebscohost.com/login.aspx?direct=true&amp;db=aph&amp;AN=11298328&amp;site=ehost-live&amp;scope=site&amp;custid=ns227689</a:t>
            </a:r>
            <a:r>
              <a:rPr lang="en-US" sz="2800" dirty="0" smtClean="0"/>
              <a:t>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496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Sources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452" y="2185261"/>
            <a:ext cx="11422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Conducting the reference interview [</a:t>
            </a:r>
            <a:r>
              <a:rPr lang="en-US" sz="2800" dirty="0" err="1" smtClean="0"/>
              <a:t>videorecording</a:t>
            </a:r>
            <a:r>
              <a:rPr lang="en-US" sz="2800" dirty="0" smtClean="0"/>
              <a:t>]/ Library Video Network ; writer/producer, Carl </a:t>
            </a:r>
            <a:r>
              <a:rPr lang="en-US" sz="2800" dirty="0" err="1" smtClean="0"/>
              <a:t>Birkmeyer</a:t>
            </a:r>
            <a:r>
              <a:rPr lang="en-US" sz="2800" dirty="0" smtClean="0"/>
              <a:t>; co-producer, Brenda Card.  Towson, Md. : Library Video Network, c2004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Saunders, L., &amp; Jordan, M. (2013). Significantly Different? </a:t>
            </a:r>
            <a:r>
              <a:rPr lang="en-US" sz="2800" i="1" dirty="0"/>
              <a:t>Reference &amp; User Services Quarterly</a:t>
            </a:r>
            <a:r>
              <a:rPr lang="en-US" sz="2800" dirty="0"/>
              <a:t>, </a:t>
            </a:r>
            <a:r>
              <a:rPr lang="en-US" sz="2800" i="1" dirty="0"/>
              <a:t>52</a:t>
            </a:r>
            <a:r>
              <a:rPr lang="en-US" sz="2800" dirty="0"/>
              <a:t>(3), 216–223. Retrieved from </a:t>
            </a:r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search.ebscohost.com/login.aspx?direct=true&amp;db=aph&amp;AN=89630805&amp;site=ehost-live&amp;scope=site&amp;custid=ns227689</a:t>
            </a:r>
            <a:r>
              <a:rPr lang="en-US" sz="2800" dirty="0" smtClean="0"/>
              <a:t>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733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Sources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0284" y="2144683"/>
            <a:ext cx="9925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Ross, C. S., Dewdney, P., &amp; Nilsen, K. (2002). </a:t>
            </a:r>
            <a:r>
              <a:rPr lang="en-US" sz="2800" i="1" dirty="0"/>
              <a:t>Conducting the reference interview: A how-to-do-it manual for librarians</a:t>
            </a:r>
            <a:r>
              <a:rPr lang="en-US" sz="2800" dirty="0"/>
              <a:t>. New York: Neal-Schuman.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176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Thank You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05344" y="1845734"/>
            <a:ext cx="9950335" cy="3050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Julie Marie Niederhauser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Public Library Coordinator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Julie.Niederhauser@Alaska.gov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4065" y="4974221"/>
            <a:ext cx="9018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library.alaska.gov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45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Pros &amp; cons of conducting reference interview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563" y="2208591"/>
            <a:ext cx="4937760" cy="4023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PROS</a:t>
            </a:r>
          </a:p>
          <a:p>
            <a:r>
              <a:rPr lang="en-US" sz="2800" dirty="0" smtClean="0"/>
              <a:t>Get to talk to patron</a:t>
            </a:r>
          </a:p>
          <a:p>
            <a:r>
              <a:rPr lang="en-US" sz="2800" dirty="0" smtClean="0"/>
              <a:t>Less time spent searching</a:t>
            </a:r>
          </a:p>
          <a:p>
            <a:r>
              <a:rPr lang="en-US" sz="2800" dirty="0" smtClean="0"/>
              <a:t>A satisfied patron</a:t>
            </a:r>
          </a:p>
          <a:p>
            <a:r>
              <a:rPr lang="en-US" sz="2800" dirty="0" smtClean="0"/>
              <a:t>Patron views librarian as helpful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19" y="2208591"/>
            <a:ext cx="5306423" cy="4023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CONS</a:t>
            </a:r>
          </a:p>
          <a:p>
            <a:r>
              <a:rPr lang="en-US" sz="2800" dirty="0" smtClean="0"/>
              <a:t>Have to talk to patron</a:t>
            </a:r>
          </a:p>
          <a:p>
            <a:r>
              <a:rPr lang="en-US" sz="2800" dirty="0" smtClean="0"/>
              <a:t>More time spent searching</a:t>
            </a:r>
          </a:p>
          <a:p>
            <a:r>
              <a:rPr lang="en-US" sz="2800" dirty="0" smtClean="0"/>
              <a:t>A frustrated patron</a:t>
            </a:r>
          </a:p>
          <a:p>
            <a:r>
              <a:rPr lang="en-US" sz="2800" dirty="0" smtClean="0"/>
              <a:t>Patron views librarian as unhelpful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706880"/>
            <a:ext cx="10058400" cy="261823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Guidelines for Behavioral Performance of Reference and Information Services Providers </a:t>
            </a:r>
            <a:endParaRPr lang="en-US" sz="5400" dirty="0"/>
          </a:p>
        </p:txBody>
      </p:sp>
      <p:sp>
        <p:nvSpPr>
          <p:cNvPr id="3" name="TextBox 2" descr="Web address for Guidelines for Behavioral Performance of Reference and Information Services Providers &#10;" title="Guidelines for Behavioral Performance of Reference and Information Service Provider URL "/>
          <p:cNvSpPr txBox="1"/>
          <p:nvPr/>
        </p:nvSpPr>
        <p:spPr>
          <a:xfrm>
            <a:off x="1097280" y="4739640"/>
            <a:ext cx="1016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www.ala.org/rusa/resources/guidelines/guidelinesbehavioral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8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178612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Remote Reference Service</a:t>
            </a:r>
            <a:endParaRPr lang="en-US" sz="5400" dirty="0"/>
          </a:p>
        </p:txBody>
      </p:sp>
      <p:pic>
        <p:nvPicPr>
          <p:cNvPr id="5" name="Picture 4" descr="Screen shot of the Anchorage Public Library showing the Ask A Librarian link. " title="Screen shot of Anchorage Public Library webp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6257"/>
            <a:ext cx="12192000" cy="3571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6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438912"/>
            <a:ext cx="11551920" cy="207568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P</a:t>
            </a:r>
            <a:r>
              <a:rPr lang="en-US" sz="5400" dirty="0" smtClean="0"/>
              <a:t>ersonal &amp; interpersonal </a:t>
            </a:r>
            <a:r>
              <a:rPr lang="en-US" sz="5400" dirty="0"/>
              <a:t>s</a:t>
            </a:r>
            <a:r>
              <a:rPr lang="en-US" sz="5400" dirty="0" smtClean="0"/>
              <a:t>kills required for staff conducting reference services</a:t>
            </a:r>
            <a:endParaRPr lang="en-US" sz="5400" dirty="0"/>
          </a:p>
        </p:txBody>
      </p:sp>
      <p:pic>
        <p:nvPicPr>
          <p:cNvPr id="3" name="Picture 2" descr="A photograph of a smiling librarian with a book on her head. " title="Happy librari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67" y="2856762"/>
            <a:ext cx="4492833" cy="3390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6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7970520" cy="1405128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Teaching is an integral part of reference service</a:t>
            </a:r>
            <a:endParaRPr lang="en-US" sz="5400" dirty="0"/>
          </a:p>
        </p:txBody>
      </p:sp>
      <p:pic>
        <p:nvPicPr>
          <p:cNvPr id="4" name="Picture 2" descr="A photograph of a two men happily working together on a computer." title="Computer tutoria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90" y="2385060"/>
            <a:ext cx="5964349" cy="3970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99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Interview skills and process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Visibility/Approachability</a:t>
            </a:r>
          </a:p>
          <a:p>
            <a:pPr marL="0" indent="0">
              <a:buNone/>
            </a:pPr>
            <a:r>
              <a:rPr lang="en-US" dirty="0" smtClean="0"/>
              <a:t>2. Interest</a:t>
            </a:r>
          </a:p>
          <a:p>
            <a:pPr marL="0" indent="0">
              <a:buNone/>
            </a:pPr>
            <a:r>
              <a:rPr lang="en-US" dirty="0" smtClean="0"/>
              <a:t>3. Listening/Inquiring  </a:t>
            </a:r>
          </a:p>
          <a:p>
            <a:pPr marL="0" indent="0">
              <a:buNone/>
            </a:pPr>
            <a:r>
              <a:rPr lang="en-US" dirty="0" smtClean="0"/>
              <a:t>4. Searching </a:t>
            </a:r>
          </a:p>
          <a:p>
            <a:pPr marL="0" indent="0">
              <a:buNone/>
            </a:pPr>
            <a:r>
              <a:rPr lang="en-US" dirty="0" smtClean="0"/>
              <a:t>5. Follow-up </a:t>
            </a:r>
            <a:endParaRPr lang="en-US" dirty="0"/>
          </a:p>
        </p:txBody>
      </p:sp>
      <p:pic>
        <p:nvPicPr>
          <p:cNvPr id="4" name="Picture 3" descr="Photograph of a stop watch" title="Stop Watc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20" y="2680124"/>
            <a:ext cx="4251960" cy="31889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64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Approachability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422252" cy="4023360"/>
          </a:xfrm>
        </p:spPr>
        <p:txBody>
          <a:bodyPr/>
          <a:lstStyle/>
          <a:p>
            <a:r>
              <a:rPr lang="en-US" dirty="0" smtClean="0"/>
              <a:t>Physically available </a:t>
            </a:r>
          </a:p>
          <a:p>
            <a:r>
              <a:rPr lang="en-US" dirty="0" smtClean="0"/>
              <a:t>Appear willing to help</a:t>
            </a:r>
          </a:p>
          <a:p>
            <a:r>
              <a:rPr lang="en-US" dirty="0" smtClean="0"/>
              <a:t>Welcoming posture, smiling and eye contact </a:t>
            </a:r>
          </a:p>
          <a:p>
            <a:endParaRPr lang="en-US" dirty="0"/>
          </a:p>
        </p:txBody>
      </p:sp>
      <p:pic>
        <p:nvPicPr>
          <p:cNvPr id="4" name="Picture 3" descr="Photograph of a smiling woman answering the phone. " title="Helpful Librari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181" y="1848024"/>
            <a:ext cx="2676525" cy="4021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64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LAM Template">
      <a:dk1>
        <a:srgbClr val="000008"/>
      </a:dk1>
      <a:lt1>
        <a:sysClr val="window" lastClr="FFFFFF"/>
      </a:lt1>
      <a:dk2>
        <a:srgbClr val="696464"/>
      </a:dk2>
      <a:lt2>
        <a:srgbClr val="E9E5DC"/>
      </a:lt2>
      <a:accent1>
        <a:srgbClr val="343232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38A8"/>
      </a:hlink>
      <a:folHlink>
        <a:srgbClr val="652C9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braries_slide_template.potx" id="{AC3436CF-25D4-4E8D-B289-33C7AFC8E47E}" vid="{43DAA2C4-90C7-4CCD-8BE4-61EFAE2B95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libraries_slide_template</Template>
  <TotalTime>1747</TotalTime>
  <Words>730</Words>
  <Application>Microsoft Office PowerPoint</Application>
  <PresentationFormat>Widescreen</PresentationFormat>
  <Paragraphs>125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Open Sans</vt:lpstr>
      <vt:lpstr>Retrospect</vt:lpstr>
      <vt:lpstr>Public Librarians’ Chat</vt:lpstr>
      <vt:lpstr>What is a reference interview? </vt:lpstr>
      <vt:lpstr>Pros &amp; cons of conducting reference interview</vt:lpstr>
      <vt:lpstr>Guidelines for Behavioral Performance of Reference and Information Services Providers </vt:lpstr>
      <vt:lpstr>Remote Reference Service</vt:lpstr>
      <vt:lpstr>Personal &amp; interpersonal skills required for staff conducting reference services</vt:lpstr>
      <vt:lpstr>Teaching is an integral part of reference service</vt:lpstr>
      <vt:lpstr>Interview skills and process </vt:lpstr>
      <vt:lpstr>Approachability </vt:lpstr>
      <vt:lpstr>Interest </vt:lpstr>
      <vt:lpstr>Listening</vt:lpstr>
      <vt:lpstr>Inquiring</vt:lpstr>
      <vt:lpstr>Examples of open-ended questions</vt:lpstr>
      <vt:lpstr>Clarifying questions </vt:lpstr>
      <vt:lpstr>Searching </vt:lpstr>
      <vt:lpstr>Follow-up</vt:lpstr>
      <vt:lpstr>Unsuccessful reference interviews </vt:lpstr>
      <vt:lpstr>Reference interview habits to avoid</vt:lpstr>
      <vt:lpstr>Sources </vt:lpstr>
      <vt:lpstr>More Sources</vt:lpstr>
      <vt:lpstr>Even More Sources </vt:lpstr>
      <vt:lpstr>Final Sources </vt:lpstr>
      <vt:lpstr>Thank You</vt:lpstr>
    </vt:vector>
  </TitlesOfParts>
  <Company>State of Alaska - Department of Edication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Librarians’ Chat</dc:title>
  <dc:creator>Niederhauser, Julie M (EED)</dc:creator>
  <cp:lastModifiedBy>Carney, Amy L (EED)</cp:lastModifiedBy>
  <cp:revision>229</cp:revision>
  <cp:lastPrinted>2018-11-14T20:25:04Z</cp:lastPrinted>
  <dcterms:created xsi:type="dcterms:W3CDTF">2018-10-18T17:28:26Z</dcterms:created>
  <dcterms:modified xsi:type="dcterms:W3CDTF">2018-11-15T18:05:46Z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13069599-7C13-4C40-B07A-AB210CA1626D</vt:lpwstr>
  </property>
  <property fmtid="{D5CDD505-2E9C-101B-9397-08002B2CF9AE}" pid="3" name="ArticulatePath">
    <vt:lpwstr>Finding Out What the Library User Really Wants to Know</vt:lpwstr>
  </property>
</Properties>
</file>